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52" r:id="rId2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054"/>
    <a:srgbClr val="5E6062"/>
    <a:srgbClr val="4D5355"/>
    <a:srgbClr val="515557"/>
    <a:srgbClr val="545758"/>
    <a:srgbClr val="5A5C5B"/>
    <a:srgbClr val="4A4D4E"/>
    <a:srgbClr val="474949"/>
    <a:srgbClr val="C1B5A8"/>
    <a:srgbClr val="C1B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89" autoAdjust="0"/>
    <p:restoredTop sz="94660"/>
  </p:normalViewPr>
  <p:slideViewPr>
    <p:cSldViewPr snapToObjects="1">
      <p:cViewPr>
        <p:scale>
          <a:sx n="100" d="100"/>
          <a:sy n="100" d="100"/>
        </p:scale>
        <p:origin x="-1008" y="336"/>
      </p:cViewPr>
      <p:guideLst>
        <p:guide orient="horz" pos="19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D802CF-0B72-6B46-AA1A-A7E549CB49C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AD746E-3ED2-4A45-9C67-64CD1F40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667FE7-00FC-0A4A-99FA-00D36243663C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77863"/>
            <a:ext cx="4527550" cy="3395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C45079-5BAC-B845-B24C-1CE6B16D9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2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5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209600"/>
            <a:ext cx="66876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89600" y="1986000"/>
            <a:ext cx="66876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Making your world secure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9600" y="801600"/>
            <a:ext cx="66876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GardaWorld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GW_BrandTab_Secondary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51600"/>
            <a:ext cx="9144000" cy="1714500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1219200"/>
            <a:ext cx="6992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618800"/>
            <a:ext cx="69924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389600" y="2574000"/>
            <a:ext cx="73800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E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3067200"/>
            <a:ext cx="73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5E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22" name="Picture 21" descr="GW_BrandTab_Secondary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05" y="651600"/>
            <a:ext cx="9144000" cy="1714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1219200"/>
            <a:ext cx="6992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618800"/>
            <a:ext cx="69924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389600" y="2574000"/>
            <a:ext cx="73800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E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3067200"/>
            <a:ext cx="73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5E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17" name="Picture 16" descr="GW_BrandTab_Secondary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47700"/>
            <a:ext cx="9144000" cy="1714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1219200"/>
            <a:ext cx="6992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618800"/>
            <a:ext cx="69924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389600" y="2574000"/>
            <a:ext cx="73800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E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3067200"/>
            <a:ext cx="73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5E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17" name="Picture 16" descr="GW_BrandTab_Secondary_RGB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813600"/>
            <a:ext cx="6992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213200"/>
            <a:ext cx="6992400" cy="40780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3000" b="0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2581200"/>
            <a:ext cx="7373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3549600"/>
            <a:ext cx="7373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15" name="Picture 14" descr="GW_BrandTab_Secondary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05" y="6540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1231200"/>
            <a:ext cx="6992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634400"/>
            <a:ext cx="69924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2581200"/>
            <a:ext cx="7373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3787200"/>
            <a:ext cx="7373400" cy="452400"/>
          </a:xfrm>
          <a:prstGeom prst="rect">
            <a:avLst/>
          </a:prstGeom>
        </p:spPr>
        <p:txBody>
          <a:bodyPr vert="horz" lIns="0" tIns="0" rIns="0" bIns="0"/>
          <a:lstStyle>
            <a:lvl1pPr marL="183600" indent="-201600">
              <a:spcBef>
                <a:spcPts val="0"/>
              </a:spcBef>
              <a:buFont typeface="Wingdings" charset="2"/>
              <a:buAutoNum type="arabicPlain"/>
              <a:defRPr sz="1600" b="0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17" name="Picture 16" descr="GW_BrandTab_Secondary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2584800"/>
            <a:ext cx="44196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4032000"/>
            <a:ext cx="44196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 typeface="Wingdings" charset="2"/>
              <a:buNone/>
              <a:defRPr sz="1600" b="0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172200" y="918000"/>
            <a:ext cx="2606400" cy="5245200"/>
          </a:xfrm>
          <a:prstGeom prst="rect">
            <a:avLst/>
          </a:prstGeom>
          <a:solidFill>
            <a:srgbClr val="CCC2B6"/>
          </a:solidFill>
        </p:spPr>
        <p:txBody>
          <a:bodyPr vert="horz" anchor="ctr"/>
          <a:lstStyle>
            <a:lvl1pPr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817200"/>
            <a:ext cx="44196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220400"/>
            <a:ext cx="44196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3000" b="0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19" name="Picture 18" descr="GW_BrandTab_Secondary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51600"/>
          </a:xfrm>
          <a:prstGeom prst="rect">
            <a:avLst/>
          </a:prstGeom>
          <a:solidFill>
            <a:srgbClr val="4C5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89600" y="2584800"/>
            <a:ext cx="7373400" cy="27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54800"/>
            <a:ext cx="9143695" cy="4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39200" y="6516000"/>
            <a:ext cx="3106200" cy="2238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800" b="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89600" y="817200"/>
            <a:ext cx="4419600" cy="452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89600" y="1220400"/>
            <a:ext cx="4419600" cy="376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6000"/>
              </a:lnSpc>
              <a:spcBef>
                <a:spcPts val="0"/>
              </a:spcBef>
              <a:buNone/>
              <a:defRPr sz="3000" b="0">
                <a:solidFill>
                  <a:srgbClr val="5F6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389600" y="3312000"/>
            <a:ext cx="7373400" cy="22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 typeface="Wingdings" charset="2"/>
              <a:buNone/>
              <a:defRPr sz="1600" b="0">
                <a:solidFill>
                  <a:srgbClr val="78003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392000" y="4280400"/>
            <a:ext cx="4384800" cy="1859400"/>
          </a:xfrm>
          <a:prstGeom prst="rect">
            <a:avLst/>
          </a:prstGeom>
          <a:solidFill>
            <a:srgbClr val="CCC2B6"/>
          </a:solidFill>
        </p:spPr>
        <p:txBody>
          <a:bodyPr vert="horz" anchor="ctr"/>
          <a:lstStyle>
            <a:lvl1pPr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382400" y="4280400"/>
            <a:ext cx="2800800" cy="1859400"/>
          </a:xfrm>
          <a:prstGeom prst="rect">
            <a:avLst/>
          </a:prstGeom>
          <a:solidFill>
            <a:srgbClr val="CCC2B6"/>
          </a:solidFill>
        </p:spPr>
        <p:txBody>
          <a:bodyPr vert="horz" anchor="ctr"/>
          <a:lstStyle>
            <a:lvl1pPr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389600" y="1332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389600" y="309600"/>
            <a:ext cx="3334800" cy="25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B9B09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600" y="6481801"/>
            <a:ext cx="3334800" cy="258000"/>
          </a:xfrm>
          <a:prstGeom prst="rect">
            <a:avLst/>
          </a:prstGeom>
        </p:spPr>
        <p:txBody>
          <a:bodyPr vert="horz" l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Master</a:t>
            </a:r>
            <a:endParaRPr lang="en-US" dirty="0"/>
          </a:p>
        </p:txBody>
      </p:sp>
      <p:pic>
        <p:nvPicPr>
          <p:cNvPr id="24" name="Picture 23" descr="GW_BrandTab_Secondary_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0800"/>
            <a:ext cx="110160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1B5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175470" y="1412776"/>
            <a:ext cx="4752528" cy="452400"/>
          </a:xfrm>
        </p:spPr>
        <p:txBody>
          <a:bodyPr/>
          <a:lstStyle/>
          <a:p>
            <a:r>
              <a:rPr lang="en-US" sz="1100" b="0" dirty="0" smtClean="0">
                <a:solidFill>
                  <a:schemeClr val="tx1"/>
                </a:solidFill>
              </a:rPr>
              <a:t>Andrew Farquhar began military </a:t>
            </a:r>
            <a:r>
              <a:rPr lang="en-US" sz="1100" b="0" dirty="0">
                <a:solidFill>
                  <a:schemeClr val="tx1"/>
                </a:solidFill>
              </a:rPr>
              <a:t>service in </a:t>
            </a:r>
            <a:r>
              <a:rPr lang="en-US" sz="1100" b="0" dirty="0" smtClean="0">
                <a:solidFill>
                  <a:schemeClr val="tx1"/>
                </a:solidFill>
              </a:rPr>
              <a:t>1975, </a:t>
            </a:r>
            <a:r>
              <a:rPr lang="en-US" sz="1100" b="0" dirty="0">
                <a:solidFill>
                  <a:schemeClr val="tx1"/>
                </a:solidFill>
              </a:rPr>
              <a:t>when he joined the </a:t>
            </a:r>
            <a:r>
              <a:rPr lang="en-US" sz="1100" b="0" dirty="0" smtClean="0">
                <a:solidFill>
                  <a:schemeClr val="tx1"/>
                </a:solidFill>
              </a:rPr>
              <a:t>an infantry regiment in the British Army. During his 32-year military career he has been all over the world. He </a:t>
            </a:r>
            <a:r>
              <a:rPr lang="en-GB" sz="1100" b="0" dirty="0" smtClean="0">
                <a:solidFill>
                  <a:schemeClr val="tx1"/>
                </a:solidFill>
              </a:rPr>
              <a:t>has </a:t>
            </a:r>
            <a:r>
              <a:rPr lang="en-GB" sz="1100" b="0" dirty="0">
                <a:solidFill>
                  <a:schemeClr val="tx1"/>
                </a:solidFill>
              </a:rPr>
              <a:t>served </a:t>
            </a:r>
            <a:r>
              <a:rPr lang="en-GB" sz="1100" b="0" dirty="0" smtClean="0">
                <a:solidFill>
                  <a:schemeClr val="tx1"/>
                </a:solidFill>
              </a:rPr>
              <a:t>with </a:t>
            </a:r>
            <a:r>
              <a:rPr lang="en-GB" sz="1100" b="0" dirty="0">
                <a:solidFill>
                  <a:schemeClr val="tx1"/>
                </a:solidFill>
              </a:rPr>
              <a:t>Special Forces </a:t>
            </a:r>
            <a:r>
              <a:rPr lang="en-GB" sz="1100" b="0" dirty="0" smtClean="0">
                <a:solidFill>
                  <a:schemeClr val="tx1"/>
                </a:solidFill>
              </a:rPr>
              <a:t>for a total of 7 years, specialising </a:t>
            </a:r>
            <a:r>
              <a:rPr lang="en-GB" sz="1100" b="0" dirty="0">
                <a:solidFill>
                  <a:schemeClr val="tx1"/>
                </a:solidFill>
              </a:rPr>
              <a:t>in counter </a:t>
            </a:r>
            <a:r>
              <a:rPr lang="en-GB" sz="1100" b="0" dirty="0" smtClean="0">
                <a:solidFill>
                  <a:schemeClr val="tx1"/>
                </a:solidFill>
              </a:rPr>
              <a:t>terrorism with a focus on intelligence</a:t>
            </a:r>
            <a:r>
              <a:rPr lang="en-GB" sz="1100" b="0" dirty="0">
                <a:solidFill>
                  <a:schemeClr val="tx1"/>
                </a:solidFill>
              </a:rPr>
              <a:t> </a:t>
            </a:r>
            <a:r>
              <a:rPr lang="en-GB" sz="1100" b="0" dirty="0" smtClean="0">
                <a:solidFill>
                  <a:schemeClr val="tx1"/>
                </a:solidFill>
              </a:rPr>
              <a:t>and surveillance. His last operational post was as the Deputy Commanding General of the Multi-National Corps in Iraq.</a:t>
            </a:r>
            <a:r>
              <a:rPr lang="en-GB" sz="1100" b="0" dirty="0">
                <a:solidFill>
                  <a:schemeClr val="tx1"/>
                </a:solidFill>
              </a:rPr>
              <a:t> </a:t>
            </a:r>
            <a:r>
              <a:rPr lang="en-GB" sz="1100" b="0" dirty="0" smtClean="0">
                <a:solidFill>
                  <a:schemeClr val="tx1"/>
                </a:solidFill>
              </a:rPr>
              <a:t>He retired as a major general.</a:t>
            </a:r>
          </a:p>
          <a:p>
            <a:endParaRPr lang="en-GB" sz="1100" b="0" dirty="0" smtClean="0">
              <a:solidFill>
                <a:schemeClr val="tx1"/>
              </a:solidFill>
            </a:endParaRPr>
          </a:p>
          <a:p>
            <a:r>
              <a:rPr lang="en-GB" sz="1100" b="0" dirty="0" smtClean="0">
                <a:solidFill>
                  <a:schemeClr val="tx1"/>
                </a:solidFill>
              </a:rPr>
              <a:t>He </a:t>
            </a:r>
            <a:r>
              <a:rPr lang="en-GB" sz="1100" b="0" dirty="0">
                <a:solidFill>
                  <a:schemeClr val="tx1"/>
                </a:solidFill>
              </a:rPr>
              <a:t>was appointed a Member of the Most Honourable Order of the British Empire (MBE) in 1981 and promoted to Commander (CBE) in 2003. </a:t>
            </a:r>
            <a:r>
              <a:rPr lang="en-GB" sz="1100" b="0" dirty="0" smtClean="0">
                <a:solidFill>
                  <a:schemeClr val="tx1"/>
                </a:solidFill>
              </a:rPr>
              <a:t>He </a:t>
            </a:r>
            <a:r>
              <a:rPr lang="en-GB" sz="1100" b="0" dirty="0">
                <a:solidFill>
                  <a:schemeClr val="tx1"/>
                </a:solidFill>
              </a:rPr>
              <a:t>was appointed </a:t>
            </a:r>
            <a:r>
              <a:rPr lang="en-GB" sz="1100" b="0" dirty="0" smtClean="0">
                <a:solidFill>
                  <a:schemeClr val="tx1"/>
                </a:solidFill>
              </a:rPr>
              <a:t>an Officer </a:t>
            </a:r>
            <a:r>
              <a:rPr lang="en-GB" sz="1100" b="0" dirty="0">
                <a:solidFill>
                  <a:schemeClr val="tx1"/>
                </a:solidFill>
              </a:rPr>
              <a:t>Grade of the United States of America Legion of Merit in </a:t>
            </a:r>
            <a:r>
              <a:rPr lang="en-GB" sz="1100" b="0" dirty="0" smtClean="0">
                <a:solidFill>
                  <a:schemeClr val="tx1"/>
                </a:solidFill>
              </a:rPr>
              <a:t>2005 for his work with US Forces. </a:t>
            </a:r>
            <a:r>
              <a:rPr lang="en-GB" sz="1100" b="0" dirty="0">
                <a:solidFill>
                  <a:schemeClr val="tx1"/>
                </a:solidFill>
              </a:rPr>
              <a:t>He holds eight other medals or decorations</a:t>
            </a:r>
            <a:r>
              <a:rPr lang="en-GB" sz="1100" b="0" dirty="0" smtClean="0">
                <a:solidFill>
                  <a:schemeClr val="tx1"/>
                </a:solidFill>
              </a:rPr>
              <a:t>.</a:t>
            </a:r>
          </a:p>
          <a:p>
            <a:endParaRPr lang="en-GB" sz="1100" b="0" dirty="0" smtClean="0">
              <a:solidFill>
                <a:schemeClr val="tx1"/>
              </a:solidFill>
            </a:endParaRPr>
          </a:p>
          <a:p>
            <a:r>
              <a:rPr lang="en-US" sz="1100" b="0" dirty="0" smtClean="0">
                <a:solidFill>
                  <a:schemeClr val="tx1"/>
                </a:solidFill>
              </a:rPr>
              <a:t>Prior to his current post he worked as </a:t>
            </a:r>
            <a:r>
              <a:rPr lang="en-US" sz="1100" b="0" dirty="0">
                <a:solidFill>
                  <a:schemeClr val="tx1"/>
                </a:solidFill>
              </a:rPr>
              <a:t>a </a:t>
            </a:r>
            <a:r>
              <a:rPr lang="en-US" sz="1100" b="0" dirty="0" smtClean="0">
                <a:solidFill>
                  <a:schemeClr val="tx1"/>
                </a:solidFill>
              </a:rPr>
              <a:t>consultant advising </a:t>
            </a:r>
            <a:r>
              <a:rPr lang="en-US" sz="1100" b="0" dirty="0">
                <a:solidFill>
                  <a:schemeClr val="tx1"/>
                </a:solidFill>
              </a:rPr>
              <a:t>clients on intelligence, strategy and communication. He was </a:t>
            </a:r>
            <a:r>
              <a:rPr lang="en-US" sz="1100" b="0" dirty="0" smtClean="0">
                <a:solidFill>
                  <a:schemeClr val="tx1"/>
                </a:solidFill>
              </a:rPr>
              <a:t>engaged </a:t>
            </a:r>
            <a:r>
              <a:rPr lang="en-US" sz="1100" b="0" dirty="0">
                <a:solidFill>
                  <a:schemeClr val="tx1"/>
                </a:solidFill>
              </a:rPr>
              <a:t>as a crisis negotiator working with the insurance industry and </a:t>
            </a:r>
            <a:r>
              <a:rPr lang="en-US" sz="1100" b="0" dirty="0" smtClean="0">
                <a:solidFill>
                  <a:schemeClr val="tx1"/>
                </a:solidFill>
              </a:rPr>
              <a:t>Government agencies.</a:t>
            </a:r>
          </a:p>
          <a:p>
            <a:endParaRPr lang="en-GB" sz="1100" b="0" dirty="0">
              <a:solidFill>
                <a:schemeClr val="tx1"/>
              </a:solidFill>
            </a:endParaRPr>
          </a:p>
          <a:p>
            <a:r>
              <a:rPr lang="en-GB" sz="1100" b="0" dirty="0" smtClean="0">
                <a:solidFill>
                  <a:schemeClr val="tx1"/>
                </a:solidFill>
              </a:rPr>
              <a:t>He is now the Managing Director of GardaWorld Consulting (UK) Limited, the UK element of a large security company that operates in most of the complex environments around the World. His focus is compliance, client management and business development. </a:t>
            </a:r>
          </a:p>
          <a:p>
            <a:endParaRPr lang="en-GB" sz="1100" b="0" dirty="0">
              <a:solidFill>
                <a:schemeClr val="tx1"/>
              </a:solidFill>
            </a:endParaRPr>
          </a:p>
          <a:p>
            <a:r>
              <a:rPr lang="en-GB" sz="1100" b="0" dirty="0" smtClean="0">
                <a:solidFill>
                  <a:schemeClr val="tx1"/>
                </a:solidFill>
              </a:rPr>
              <a:t>He is the Chair of the SCEG.</a:t>
            </a:r>
          </a:p>
          <a:p>
            <a:endParaRPr lang="en-GB" sz="1100" b="0" dirty="0" smtClean="0">
              <a:solidFill>
                <a:schemeClr val="tx1"/>
              </a:solidFill>
            </a:endParaRPr>
          </a:p>
          <a:p>
            <a:r>
              <a:rPr lang="en-GB" sz="1100" b="0" dirty="0" smtClean="0">
                <a:solidFill>
                  <a:schemeClr val="tx1"/>
                </a:solidFill>
              </a:rPr>
              <a:t>A </a:t>
            </a:r>
            <a:r>
              <a:rPr lang="en-GB" sz="1100" b="0" dirty="0">
                <a:solidFill>
                  <a:schemeClr val="tx1"/>
                </a:solidFill>
              </a:rPr>
              <a:t>graduate of Sheffield University, the Royal Military Academy Sandhurst, the Army Staff College and an alumnus of </a:t>
            </a:r>
            <a:r>
              <a:rPr lang="en-GB" sz="1100" b="0" dirty="0" smtClean="0">
                <a:solidFill>
                  <a:schemeClr val="tx1"/>
                </a:solidFill>
              </a:rPr>
              <a:t>both Manchester University and London Business Schools. </a:t>
            </a:r>
          </a:p>
          <a:p>
            <a:endParaRPr lang="en-GB" sz="1100" b="0" dirty="0" smtClean="0">
              <a:solidFill>
                <a:schemeClr val="tx1"/>
              </a:solidFill>
            </a:endParaRPr>
          </a:p>
          <a:p>
            <a:r>
              <a:rPr lang="en-GB" sz="1100" b="0" dirty="0" smtClean="0">
                <a:solidFill>
                  <a:schemeClr val="tx1"/>
                </a:solidFill>
              </a:rPr>
              <a:t>When possible he enjoys running marathons slowly and offshore sailing.</a:t>
            </a:r>
            <a:endParaRPr lang="en-US" sz="1100" b="0" dirty="0" smtClean="0">
              <a:solidFill>
                <a:schemeClr val="tx1"/>
              </a:solidFill>
            </a:endParaRPr>
          </a:p>
          <a:p>
            <a:endParaRPr lang="en-GB" sz="1100" dirty="0"/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	</a:t>
            </a:r>
          </a:p>
          <a:p>
            <a:endParaRPr lang="en-US" sz="1100" b="0" dirty="0" smtClean="0">
              <a:solidFill>
                <a:schemeClr val="tx1"/>
              </a:solidFill>
            </a:endParaRPr>
          </a:p>
          <a:p>
            <a:pPr marL="285750" indent="-285750"/>
            <a:endParaRPr lang="en-US" sz="11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© 2013 GardaWorld Confidential and proprietary 2013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38324" y="764704"/>
            <a:ext cx="4689673" cy="452400"/>
          </a:xfrm>
        </p:spPr>
        <p:txBody>
          <a:bodyPr/>
          <a:lstStyle/>
          <a:p>
            <a:r>
              <a:rPr lang="en-US" sz="2000" dirty="0" smtClean="0"/>
              <a:t>Andrew Farquhar </a:t>
            </a:r>
            <a:r>
              <a:rPr lang="en-US" sz="1600" dirty="0" smtClean="0"/>
              <a:t>CBE</a:t>
            </a:r>
            <a:endParaRPr lang="en-US" sz="2000" dirty="0" smtClean="0"/>
          </a:p>
          <a:p>
            <a:r>
              <a:rPr lang="en-US" sz="1400" b="0" dirty="0" smtClean="0"/>
              <a:t>Managing Director, </a:t>
            </a:r>
            <a:r>
              <a:rPr lang="en-US" sz="1400" b="0" dirty="0"/>
              <a:t>G</a:t>
            </a:r>
            <a:r>
              <a:rPr lang="en-US" sz="1400" b="0" dirty="0" smtClean="0"/>
              <a:t>ardaWorld Consulting (UK) Limited</a:t>
            </a:r>
            <a:endParaRPr lang="en-US" sz="14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Risk management in high-threat markets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Securing </a:t>
            </a:r>
            <a:r>
              <a:rPr lang="en-US" sz="1400" i="1" dirty="0" smtClean="0"/>
              <a:t>your</a:t>
            </a:r>
            <a:r>
              <a:rPr lang="en-US" dirty="0" smtClean="0"/>
              <a:t> reputation across the World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12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3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9B09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300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</dc:creator>
  <cp:lastModifiedBy>Katrine Gibson</cp:lastModifiedBy>
  <cp:revision>128</cp:revision>
  <cp:lastPrinted>2011-12-22T20:23:02Z</cp:lastPrinted>
  <dcterms:created xsi:type="dcterms:W3CDTF">2011-10-11T10:38:51Z</dcterms:created>
  <dcterms:modified xsi:type="dcterms:W3CDTF">2014-04-22T16:12:30Z</dcterms:modified>
</cp:coreProperties>
</file>