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notesMasterIdLst>
    <p:notesMasterId r:id="rId20"/>
  </p:notesMasterIdLst>
  <p:sldIdLst>
    <p:sldId id="258" r:id="rId6"/>
    <p:sldId id="259" r:id="rId7"/>
    <p:sldId id="270" r:id="rId8"/>
    <p:sldId id="271" r:id="rId9"/>
    <p:sldId id="272" r:id="rId10"/>
    <p:sldId id="472" r:id="rId11"/>
    <p:sldId id="476" r:id="rId12"/>
    <p:sldId id="477" r:id="rId13"/>
    <p:sldId id="478" r:id="rId14"/>
    <p:sldId id="278" r:id="rId15"/>
    <p:sldId id="473" r:id="rId16"/>
    <p:sldId id="479" r:id="rId17"/>
    <p:sldId id="27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mie Stone" initials="AS" lastIdx="1" clrIdx="0">
    <p:extLst>
      <p:ext uri="{19B8F6BF-5375-455C-9EA6-DF929625EA0E}">
        <p15:presenceInfo xmlns:p15="http://schemas.microsoft.com/office/powerpoint/2012/main" userId="S::Aimie.Stone@adsgroup.org.uk::d7eaf13c-e8d8-4b4d-86ac-312567ccb898" providerId="AD"/>
      </p:ext>
    </p:extLst>
  </p:cmAuthor>
  <p:cmAuthor id="2" name="Oliver Newton" initials="ON" lastIdx="1" clrIdx="1">
    <p:extLst>
      <p:ext uri="{19B8F6BF-5375-455C-9EA6-DF929625EA0E}">
        <p15:presenceInfo xmlns:p15="http://schemas.microsoft.com/office/powerpoint/2012/main" userId="S::Oli.Newton@adsgroup.org.uk::30259959-2743-4ec1-952c-df644ec87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29314" autoAdjust="0"/>
  </p:normalViewPr>
  <p:slideViewPr>
    <p:cSldViewPr snapToGrid="0">
      <p:cViewPr varScale="1">
        <p:scale>
          <a:sx n="21" d="100"/>
          <a:sy n="21" d="100"/>
        </p:scale>
        <p:origin x="25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5E31-3761-4101-A443-39288390A6D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E203F-1D88-4480-8D87-5770C5D9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7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2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0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60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15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1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0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1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6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5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203F-1D88-4480-8D87-5770C5D9EE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7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260000"/>
            <a:ext cx="10440000" cy="795043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1C3F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000" y="2340000"/>
            <a:ext cx="10440000" cy="41550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301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000" y="2340001"/>
            <a:ext cx="10440000" cy="415506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0000" y="1260000"/>
            <a:ext cx="10440000" cy="795043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1C3F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98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000" y="2340000"/>
            <a:ext cx="4860000" cy="41550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000" y="2340000"/>
            <a:ext cx="4734000" cy="41550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0000" y="1260000"/>
            <a:ext cx="10116000" cy="795043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1C3F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58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27802" y="2339999"/>
            <a:ext cx="6108198" cy="4146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000" y="2340000"/>
            <a:ext cx="3932237" cy="4155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0000" y="1260000"/>
            <a:ext cx="10476000" cy="795043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1C3F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70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400" b="1" i="0">
                <a:solidFill>
                  <a:srgbClr val="1C3F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00" y="4968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b="1" i="0" smtClean="0">
                <a:solidFill>
                  <a:srgbClr val="009FE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7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F3722905-C9E4-42EE-AB04-423763A847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92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2229DF54-DC6E-4966-9D79-C92C106DC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121793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13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C3F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C3F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C3F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C3F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C3F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C3F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C3F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C3F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C3F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sgroup.org.uk/brexi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eusettledstat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47D493B-A89A-48D6-923A-8D58BFEFA0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6903" y="1041400"/>
            <a:ext cx="11678193" cy="238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UK-EU Trade and Cooperation Agreement </a:t>
            </a: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128E35ED-EC95-4EB3-A78A-0C2AD5C282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03275" y="4357688"/>
            <a:ext cx="9144000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3 March 2021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CDAEE3-5FEC-4B79-A8E1-BA254EF7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11" y="1593380"/>
            <a:ext cx="10440000" cy="415506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The arrangements for UK border are set out in the Border Operating Model </a:t>
            </a:r>
          </a:p>
          <a:p>
            <a:pPr marL="0" indent="0">
              <a:buNone/>
            </a:pPr>
            <a:endParaRPr lang="en-GB"/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There are a number of actions UK businesses should be taking to ensure that they can continue to trade goods with the EU, this includes: </a:t>
            </a:r>
          </a:p>
          <a:p>
            <a:r>
              <a:rPr lang="en-GB"/>
              <a:t>Getting an EORI number (starting with GB)</a:t>
            </a:r>
          </a:p>
          <a:p>
            <a:r>
              <a:rPr lang="en-GB"/>
              <a:t>Consider a customs intermediary to help make declarations</a:t>
            </a:r>
          </a:p>
          <a:p>
            <a:r>
              <a:rPr lang="en-GB"/>
              <a:t>Check on the license requirements for your goods</a:t>
            </a:r>
          </a:p>
          <a:p>
            <a:r>
              <a:rPr lang="en-GB"/>
              <a:t>Understand your VAT responsibilities </a:t>
            </a:r>
          </a:p>
          <a:p>
            <a:r>
              <a:rPr lang="en-GB"/>
              <a:t>Consider making use of deferred declarations </a:t>
            </a:r>
          </a:p>
          <a:p>
            <a:r>
              <a:rPr lang="en-GB"/>
              <a:t>Use the Trade Support Service (TSS)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It is important to note the agreement does not impact these requirements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28DD87-58EA-4A69-B4E1-32A4FCB0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76" y="798337"/>
            <a:ext cx="10440000" cy="795043"/>
          </a:xfrm>
        </p:spPr>
        <p:txBody>
          <a:bodyPr/>
          <a:lstStyle/>
          <a:p>
            <a:r>
              <a:rPr lang="en-US" altLang="en-US"/>
              <a:t>Impacts on Businesses – Brexit and the border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5112D-0015-4415-B611-6F6D28E2D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240" y="3028625"/>
            <a:ext cx="2493212" cy="35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6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UK border: preparedness for the end of the transition period - National  Audit Office (NAO) Report">
            <a:extLst>
              <a:ext uri="{FF2B5EF4-FFF2-40B4-BE49-F238E27FC236}">
                <a16:creationId xmlns:a16="http://schemas.microsoft.com/office/drawing/2014/main" id="{008B5658-46B8-4BF2-9647-9A93B2B83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1" r="9953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C300C2-9C62-453F-90DA-85C47811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87" y="798445"/>
            <a:ext cx="5203916" cy="1311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/>
            <a:r>
              <a:rPr lang="en-US" altLang="en-US" sz="3200"/>
              <a:t>Implementation and current issues at the border</a:t>
            </a:r>
            <a:endParaRPr lang="en-US" sz="3200">
              <a:solidFill>
                <a:srgbClr val="000000"/>
              </a:solidFill>
              <a:latin typeface="+mj-lt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35682-9DEB-4E3A-9AAE-8696703A441F}"/>
              </a:ext>
            </a:extLst>
          </p:cNvPr>
          <p:cNvSpPr/>
          <p:nvPr/>
        </p:nvSpPr>
        <p:spPr>
          <a:xfrm>
            <a:off x="348392" y="2110109"/>
            <a:ext cx="5448846" cy="35571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December 2020 saw significant increase in many categories of goods.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First few weeks of 2021 have seen lower than expected volumes of traffic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Empty trucks making up a larger the ‘typical’ amount of movements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major disruptions at UK ports and new systems working as intended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current focus on ensuring hauliers heading to ports secure a negative COVID test</a:t>
            </a:r>
          </a:p>
        </p:txBody>
      </p:sp>
    </p:spTree>
    <p:extLst>
      <p:ext uri="{BB962C8B-B14F-4D97-AF65-F5344CB8AC3E}">
        <p14:creationId xmlns:p14="http://schemas.microsoft.com/office/powerpoint/2010/main" val="40427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C300C2-9C62-453F-90DA-85C47811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22" y="486933"/>
            <a:ext cx="4175951" cy="995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en-US" sz="3200"/>
              <a:t>Future UK Trade Agreements Update</a:t>
            </a:r>
            <a:endParaRPr lang="en-US" sz="3200">
              <a:solidFill>
                <a:srgbClr val="000000"/>
              </a:solidFill>
              <a:latin typeface="+mj-lt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35682-9DEB-4E3A-9AAE-8696703A441F}"/>
              </a:ext>
            </a:extLst>
          </p:cNvPr>
          <p:cNvSpPr/>
          <p:nvPr/>
        </p:nvSpPr>
        <p:spPr>
          <a:xfrm>
            <a:off x="6096000" y="964962"/>
            <a:ext cx="5911393" cy="35571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are waiting appointment of Trade Representative, prior to this negotiations were on fifth round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 fourth round of negotiations taking place through to March 2021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Zealand FTA negotiations making progress with third round concluding in February 2021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US, Australia and New Zealand are a priority FTAs to be negotiated.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CPTPP will be managed after that alongside reopening of Mexico and Canada agreements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UK has formally request to commence accession negotiations to CPTPP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Impacts on Global Trade and Income of Current Trade Disputes">
            <a:extLst>
              <a:ext uri="{FF2B5EF4-FFF2-40B4-BE49-F238E27FC236}">
                <a16:creationId xmlns:a16="http://schemas.microsoft.com/office/drawing/2014/main" id="{2415AD2B-E7AD-4077-AF1A-5A115BE4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7" y="1981201"/>
            <a:ext cx="5911393" cy="39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1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4BA8D14-7032-4756-B0CF-09EFB592B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34060" y="560772"/>
            <a:ext cx="4937504" cy="79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/>
              <a:t>Further information:</a:t>
            </a:r>
            <a:br>
              <a:rPr lang="en-US" altLang="en-US" sz="2000"/>
            </a:br>
            <a:r>
              <a:rPr lang="en-US" altLang="en-US" sz="2000">
                <a:hlinkClick r:id="rId3"/>
              </a:rPr>
              <a:t>www.adsgroup.org.uk/brexit</a:t>
            </a:r>
            <a:r>
              <a:rPr lang="en-US" altLang="en-US" sz="200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4F16B-7402-4079-BAD3-88E1D65CC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54" t="9651" r="29231" b="13601"/>
          <a:stretch/>
        </p:blipFill>
        <p:spPr>
          <a:xfrm>
            <a:off x="247401" y="826726"/>
            <a:ext cx="5721777" cy="5647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8040F-84DF-4D82-B94F-EA96A1C3DA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03" t="32009" r="43211" b="36613"/>
          <a:stretch/>
        </p:blipFill>
        <p:spPr>
          <a:xfrm>
            <a:off x="6774609" y="1830629"/>
            <a:ext cx="4456406" cy="276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B94A3A-625F-4187-A0A6-0C211CBE206F}"/>
              </a:ext>
            </a:extLst>
          </p:cNvPr>
          <p:cNvSpPr txBox="1"/>
          <p:nvPr/>
        </p:nvSpPr>
        <p:spPr>
          <a:xfrm>
            <a:off x="6599521" y="4890655"/>
            <a:ext cx="507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002060"/>
                </a:solidFill>
              </a:rPr>
              <a:t>Understand what elements of the TCA may impact upon you business and any new requirements</a:t>
            </a:r>
          </a:p>
        </p:txBody>
      </p:sp>
    </p:spTree>
    <p:extLst>
      <p:ext uri="{BB962C8B-B14F-4D97-AF65-F5344CB8AC3E}">
        <p14:creationId xmlns:p14="http://schemas.microsoft.com/office/powerpoint/2010/main" val="78658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47D493B-A89A-48D6-923A-8D58BFEFA0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260475" y="1122363"/>
            <a:ext cx="9144000" cy="238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Questions?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666E200-AF27-4D34-B054-1586E6454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9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4BA8D14-7032-4756-B0CF-09EFB592B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1260475"/>
            <a:ext cx="10439400" cy="79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How it all came together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C6A39CE-ECE4-4F9A-BB3E-65D5CC717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31045" y="2055813"/>
            <a:ext cx="10439400" cy="415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Negotiations intensified in October, both sides worked flat out to come to an agreement. </a:t>
            </a:r>
          </a:p>
          <a:p>
            <a:pPr lvl="0"/>
            <a:endParaRPr lang="en-GB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Overcame significant political barriers on state aid &amp; level playing field, fisheries, and governance. </a:t>
            </a:r>
          </a:p>
          <a:p>
            <a:pPr lvl="0"/>
            <a:endParaRPr lang="en-GB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UK Prime Minister, Boris Johnson, and President of the European Commission, Ursula von der </a:t>
            </a:r>
            <a:r>
              <a:rPr lang="en-GB" err="1"/>
              <a:t>Leyen</a:t>
            </a:r>
            <a:r>
              <a:rPr lang="en-GB"/>
              <a:t>, engaged frequently in the final days and hours. </a:t>
            </a:r>
          </a:p>
          <a:p>
            <a:pPr lvl="0"/>
            <a:endParaRPr lang="en-GB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Deal finalised on Christmas Eve, full legal text published days later.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4B9AF-1579-43E7-A9B7-DEE753995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088" y="4529797"/>
            <a:ext cx="3015787" cy="20068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4BA8D14-7032-4756-B0CF-09EFB592B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1260475"/>
            <a:ext cx="10439400" cy="79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the agreement says (1/3)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C6A39CE-ECE4-4F9A-BB3E-65D5CC717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1324" y="2055813"/>
            <a:ext cx="10439400" cy="415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Trade in Goods: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Zero tariffs, zero quotas for qualifying goods.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Goods must meet rules on local content. Aerospace products unaffected due to WTO plurilateral agreement.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Customs and Trade Facilitation: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Mutual recognition of trusted trader schemes (AEO).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Does not remove the need for customs declarations or other administrative processes.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Does allow for the use of simplifications to forms.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Aviation safety	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Framework for cooperation &amp; process for agreeing annexes.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Airworthiness annex sets out recognition of products and designs.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40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/>
          </a:p>
        </p:txBody>
      </p:sp>
      <p:pic>
        <p:nvPicPr>
          <p:cNvPr id="4" name="Graphic 3" descr="Truck">
            <a:extLst>
              <a:ext uri="{FF2B5EF4-FFF2-40B4-BE49-F238E27FC236}">
                <a16:creationId xmlns:a16="http://schemas.microsoft.com/office/drawing/2014/main" id="{FA5F72AA-8FD9-403A-8BB4-F241274A0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490" y="2055813"/>
            <a:ext cx="377985" cy="377985"/>
          </a:xfrm>
          <a:prstGeom prst="rect">
            <a:avLst/>
          </a:prstGeom>
        </p:spPr>
      </p:pic>
      <p:pic>
        <p:nvPicPr>
          <p:cNvPr id="6" name="Graphic 5" descr="List RTL">
            <a:extLst>
              <a:ext uri="{FF2B5EF4-FFF2-40B4-BE49-F238E27FC236}">
                <a16:creationId xmlns:a16="http://schemas.microsoft.com/office/drawing/2014/main" id="{2952EC5D-2AD9-40FB-AD31-CFBEC27E1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2489" y="3653546"/>
            <a:ext cx="377985" cy="377985"/>
          </a:xfrm>
          <a:prstGeom prst="rect">
            <a:avLst/>
          </a:prstGeom>
        </p:spPr>
      </p:pic>
      <p:pic>
        <p:nvPicPr>
          <p:cNvPr id="8" name="Graphic 7" descr="Airplane">
            <a:extLst>
              <a:ext uri="{FF2B5EF4-FFF2-40B4-BE49-F238E27FC236}">
                <a16:creationId xmlns:a16="http://schemas.microsoft.com/office/drawing/2014/main" id="{BD08C2C9-ABD5-4402-BD1A-851DCB827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704" y="5219540"/>
            <a:ext cx="37798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7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4BA8D14-7032-4756-B0CF-09EFB592B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1260475"/>
            <a:ext cx="10439400" cy="79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the agreement says (2/3)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C6A39CE-ECE4-4F9A-BB3E-65D5CC717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33866" y="2185231"/>
            <a:ext cx="10439400" cy="415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Aviation services: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No limits on UK and EU carriers providing passenger and cargo services between UK &amp; EU.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UK airlines no longer able to carry out services between two points in EU. This doesn’t apply to EU subsidiaries.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Chemicals: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Chemicals annex included, does not give UK access to EU REACH database.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Companies will need to negotiate access to that data with commercial partners in order to register on UK REACH.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Data adequacy: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Separate to the agreement, EU assessment ongoing.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Bridging mechanism of up to six months provides continuity of the free flow of personal data between the UK &amp; EU.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40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/>
          </a:p>
        </p:txBody>
      </p:sp>
      <p:pic>
        <p:nvPicPr>
          <p:cNvPr id="4" name="Graphic 3" descr="Airplane">
            <a:extLst>
              <a:ext uri="{FF2B5EF4-FFF2-40B4-BE49-F238E27FC236}">
                <a16:creationId xmlns:a16="http://schemas.microsoft.com/office/drawing/2014/main" id="{A27A76D1-9B00-4D2D-86FB-F680F17D3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82" y="2143115"/>
            <a:ext cx="377985" cy="377985"/>
          </a:xfrm>
          <a:prstGeom prst="rect">
            <a:avLst/>
          </a:prstGeom>
        </p:spPr>
      </p:pic>
      <p:pic>
        <p:nvPicPr>
          <p:cNvPr id="3" name="Graphic 2" descr="Beaker">
            <a:extLst>
              <a:ext uri="{FF2B5EF4-FFF2-40B4-BE49-F238E27FC236}">
                <a16:creationId xmlns:a16="http://schemas.microsoft.com/office/drawing/2014/main" id="{45375532-01BF-4A8D-9E1C-4F3D0E219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1481" y="3587136"/>
            <a:ext cx="377985" cy="377985"/>
          </a:xfrm>
          <a:prstGeom prst="rect">
            <a:avLst/>
          </a:prstGeom>
        </p:spPr>
      </p:pic>
      <p:pic>
        <p:nvPicPr>
          <p:cNvPr id="6" name="Graphic 5" descr="Cloud">
            <a:extLst>
              <a:ext uri="{FF2B5EF4-FFF2-40B4-BE49-F238E27FC236}">
                <a16:creationId xmlns:a16="http://schemas.microsoft.com/office/drawing/2014/main" id="{DE2A2285-7288-412C-B44A-7637200FC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1480" y="5219540"/>
            <a:ext cx="37798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2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4BA8D14-7032-4756-B0CF-09EFB592B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7933" y="1063884"/>
            <a:ext cx="10439400" cy="79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the agreement says (3/3)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C6A39CE-ECE4-4F9A-BB3E-65D5CC717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47933" y="1646856"/>
            <a:ext cx="10439400" cy="415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Security: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/>
              <a:t>New framework for law enforcement and judicial cooperation in criminal and civil law matters.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/>
              <a:t>Foreign policy, external security and </a:t>
            </a:r>
            <a:r>
              <a:rPr lang="en-US" sz="1800" err="1"/>
              <a:t>defence</a:t>
            </a:r>
            <a:r>
              <a:rPr lang="en-US" sz="1800"/>
              <a:t> cooperation not covered.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Security of Information Agreement was signed, enabling the voluntary sharing of classified information</a:t>
            </a:r>
            <a:endParaRPr lang="en-US" sz="1800"/>
          </a:p>
          <a:p>
            <a:pPr lvl="1"/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EU Programmes and R&amp;D: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UK will associate with Horizon Europe, Copernicus and the EU’s Satellite Surveillance and Tracking Services.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UK will have to pay into the schemes.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No agreement in relation to European Defence Agency and European Defence Fund.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Mobility: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Covers provisions for temporary entry for specific work purposes.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Short-term business trips limited to 90 days in any 180-day period.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Mechanism to agree mutual recognition of professional qualifications in the future.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40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/>
          </a:p>
        </p:txBody>
      </p:sp>
      <p:pic>
        <p:nvPicPr>
          <p:cNvPr id="3" name="Graphic 2" descr="Security camera">
            <a:extLst>
              <a:ext uri="{FF2B5EF4-FFF2-40B4-BE49-F238E27FC236}">
                <a16:creationId xmlns:a16="http://schemas.microsoft.com/office/drawing/2014/main" id="{1B6B6BCA-C4DB-43C9-8DD1-15DF8F5F5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875" y="1599773"/>
            <a:ext cx="457200" cy="457200"/>
          </a:xfrm>
          <a:prstGeom prst="rect">
            <a:avLst/>
          </a:prstGeom>
        </p:spPr>
      </p:pic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id="{CD224B81-F933-401E-98A7-605306BD8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875" y="3378677"/>
            <a:ext cx="457200" cy="457200"/>
          </a:xfrm>
          <a:prstGeom prst="rect">
            <a:avLst/>
          </a:prstGeom>
        </p:spPr>
      </p:pic>
      <p:pic>
        <p:nvPicPr>
          <p:cNvPr id="9" name="Graphic 8" descr="Users">
            <a:extLst>
              <a:ext uri="{FF2B5EF4-FFF2-40B4-BE49-F238E27FC236}">
                <a16:creationId xmlns:a16="http://schemas.microsoft.com/office/drawing/2014/main" id="{F7154D23-8281-470C-901B-D68B054C2C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437" y="5287771"/>
            <a:ext cx="457201" cy="4572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0A2E7F-3BD5-4EDF-90A0-E691E0E3DB6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45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4BA8D14-7032-4756-B0CF-09EFB592B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65430" y="629268"/>
            <a:ext cx="6586491" cy="12861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/>
              <a:t>A word on Defence &amp; Security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C6A39CE-ECE4-4F9A-BB3E-65D5CC717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65430" y="2438400"/>
            <a:ext cx="6825517" cy="378541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No agreement on a comprehensive defence and security partnership brings industrial challenges: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European Defence Fund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PESCO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/>
              <a:t>R&amp;D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Future arrangements for UK-EU defence and security industrial cooperation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Continued access to each other’s public procurement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7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7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69C90D-F51E-4E4A-B0F0-121B98D9A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838" r="42776" b="-2838"/>
          <a:stretch/>
        </p:blipFill>
        <p:spPr>
          <a:xfrm>
            <a:off x="0" y="0"/>
            <a:ext cx="4777740" cy="70683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958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4BA8D14-7032-4756-B0CF-09EFB592B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1967" y="348343"/>
            <a:ext cx="4717983" cy="10129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Public procurement in post-Brexit UK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C6A39CE-ECE4-4F9A-BB3E-65D5CC717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8840" y="1638802"/>
            <a:ext cx="6825517" cy="41961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Legislation was in place before an agreement was reached in order to provide certainty for ongoing procurements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Any changes to </a:t>
            </a:r>
            <a:r>
              <a:rPr lang="en-US"/>
              <a:t>UK procurement regulations </a:t>
            </a:r>
            <a:r>
              <a:rPr lang="en-GB"/>
              <a:t>will not affect ongoing procurement commenced before the end of the transition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Entities are to publish notices on the new UK e-notification service called Find a Tender (FTS) instead of in the OJEU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As procurement thresholds are set under the WTO agreement on Government Procurement, they remain the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Under the TCA, both the UK and EU committed to offering increased access to each other’s procurement markets </a:t>
            </a:r>
            <a:endParaRPr lang="en-GB"/>
          </a:p>
        </p:txBody>
      </p:sp>
      <p:pic>
        <p:nvPicPr>
          <p:cNvPr id="2050" name="Picture 2" descr="Professionalising security | Public Website">
            <a:extLst>
              <a:ext uri="{FF2B5EF4-FFF2-40B4-BE49-F238E27FC236}">
                <a16:creationId xmlns:a16="http://schemas.microsoft.com/office/drawing/2014/main" id="{A3ECCCB3-6E22-4A84-B4DF-B48DACCB1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57" y="1638802"/>
            <a:ext cx="4864894" cy="48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9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4BA8D14-7032-4756-B0CF-09EFB592B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30653" y="352642"/>
            <a:ext cx="4066274" cy="12861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Workforce mobility UK to EU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C6A39CE-ECE4-4F9A-BB3E-65D5CC717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65430" y="1822658"/>
            <a:ext cx="6825517" cy="41961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Entry requirements vary by EU Member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If you are travelling for less than 90 days in a 180-day period, you will not always need a visa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Visa or work permits are now required if you undertake activity not covered by the country visa-waiver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Carrying out a service to a client in another country in which your employer has no presence will require a visa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Customs declaration will be required if you are taking commercial goods out of the UK in your accompanied baggage or vehicle</a:t>
            </a:r>
            <a:endParaRPr lang="en-GB"/>
          </a:p>
        </p:txBody>
      </p:sp>
      <p:pic>
        <p:nvPicPr>
          <p:cNvPr id="4098" name="Picture 2" descr="Tornos News | Media: EU citizens in UK fear freedom of movement end by  government">
            <a:extLst>
              <a:ext uri="{FF2B5EF4-FFF2-40B4-BE49-F238E27FC236}">
                <a16:creationId xmlns:a16="http://schemas.microsoft.com/office/drawing/2014/main" id="{BB3D8750-891A-48B8-9B99-6B563631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2" y="2167124"/>
            <a:ext cx="4532903" cy="29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3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4BA8D14-7032-4756-B0CF-09EFB592B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8273" y="196125"/>
            <a:ext cx="4066274" cy="12861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Workforce mobility EU to UK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C6A39CE-ECE4-4F9A-BB3E-65D5CC717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8273" y="1822656"/>
            <a:ext cx="6825517" cy="41961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The same allowances for EU to UK mobility are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Short term business visits will be limited to 90 days in any 180-day period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agreement, for now, does not include mutual recognition of professional qualifications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UK has protected the rights of EU citizens in already in the UK before the end of the transition period who should </a:t>
            </a:r>
            <a:r>
              <a:rPr lang="en-US" b="1">
                <a:hlinkClick r:id="rId3"/>
              </a:rPr>
              <a:t>apply for Settled Status</a:t>
            </a:r>
            <a:r>
              <a:rPr lang="en-US"/>
              <a:t> by 30 June 2021</a:t>
            </a:r>
            <a:endParaRPr lang="en-GB"/>
          </a:p>
        </p:txBody>
      </p:sp>
      <p:pic>
        <p:nvPicPr>
          <p:cNvPr id="3074" name="Picture 2" descr="EU freedom of movement: good or bad for Britain? - netivist">
            <a:extLst>
              <a:ext uri="{FF2B5EF4-FFF2-40B4-BE49-F238E27FC236}">
                <a16:creationId xmlns:a16="http://schemas.microsoft.com/office/drawing/2014/main" id="{37C8859A-0DC6-4379-9BD2-DEF7419E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90" y="2163640"/>
            <a:ext cx="4519141" cy="25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07214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0295C8FD7FD4D9C4A5A3C8D5BF776" ma:contentTypeVersion="12" ma:contentTypeDescription="Create a new document." ma:contentTypeScope="" ma:versionID="c9fb2fa17ee122c919c523667778d507">
  <xsd:schema xmlns:xsd="http://www.w3.org/2001/XMLSchema" xmlns:xs="http://www.w3.org/2001/XMLSchema" xmlns:p="http://schemas.microsoft.com/office/2006/metadata/properties" xmlns:ns2="bea3dc90-6268-4880-9b93-f38fc90524b5" xmlns:ns3="8139e42c-6907-4490-9200-d32a38659c68" targetNamespace="http://schemas.microsoft.com/office/2006/metadata/properties" ma:root="true" ma:fieldsID="ef901356caa303d34067e6933f7ec924" ns2:_="" ns3:_="">
    <xsd:import namespace="bea3dc90-6268-4880-9b93-f38fc90524b5"/>
    <xsd:import namespace="8139e42c-6907-4490-9200-d32a38659c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3dc90-6268-4880-9b93-f38fc9052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9e42c-6907-4490-9200-d32a38659c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2E35D-DD95-447B-9426-3B59973A041C}">
  <ds:schemaRefs>
    <ds:schemaRef ds:uri="8139e42c-6907-4490-9200-d32a38659c68"/>
    <ds:schemaRef ds:uri="bea3dc90-6268-4880-9b93-f38fc90524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E521C23-CA57-400D-A0E3-DB575595CDF3}">
  <ds:schemaRefs>
    <ds:schemaRef ds:uri="8139e42c-6907-4490-9200-d32a38659c68"/>
    <ds:schemaRef ds:uri="bea3dc90-6268-4880-9b93-f38fc90524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114A5D-1283-45ED-98E9-50E87136C9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1042</Words>
  <Application>Microsoft Office PowerPoint</Application>
  <PresentationFormat>Widescreen</PresentationFormat>
  <Paragraphs>140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2_Custom Design</vt:lpstr>
      <vt:lpstr>Custom Design</vt:lpstr>
      <vt:lpstr>UK-EU Trade and Cooperation Agreement </vt:lpstr>
      <vt:lpstr>How it all came together</vt:lpstr>
      <vt:lpstr>What the agreement says (1/3)</vt:lpstr>
      <vt:lpstr>What the agreement says (2/3)</vt:lpstr>
      <vt:lpstr>What the agreement says (3/3)</vt:lpstr>
      <vt:lpstr>A word on Defence &amp; Security</vt:lpstr>
      <vt:lpstr>Public procurement in post-Brexit UK</vt:lpstr>
      <vt:lpstr>Workforce mobility UK to EU</vt:lpstr>
      <vt:lpstr>Workforce mobility EU to UK</vt:lpstr>
      <vt:lpstr>Impacts on Businesses – Brexit and the border</vt:lpstr>
      <vt:lpstr>Implementation and current issues at the border</vt:lpstr>
      <vt:lpstr>Future UK Trade Agreements Update</vt:lpstr>
      <vt:lpstr>Further information: www.adsgroup.org.uk/brexit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UK-EU Trade and Cooperation Agreement</dc:title>
  <dc:creator>Aimie Stone</dc:creator>
  <cp:lastModifiedBy>Aimie Stone</cp:lastModifiedBy>
  <cp:revision>3</cp:revision>
  <dcterms:created xsi:type="dcterms:W3CDTF">2021-03-01T19:40:46Z</dcterms:created>
  <dcterms:modified xsi:type="dcterms:W3CDTF">2021-03-02T10:16:56Z</dcterms:modified>
</cp:coreProperties>
</file>