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360" r:id="rId3"/>
    <p:sldId id="365" r:id="rId4"/>
    <p:sldId id="364" r:id="rId5"/>
    <p:sldId id="363" r:id="rId6"/>
    <p:sldId id="362" r:id="rId7"/>
    <p:sldId id="366" r:id="rId8"/>
    <p:sldId id="29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F5A4DB-7BBC-4C55-AE5E-167E6D59BA42}" v="4" dt="2021-03-02T19:02:19.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nley Salzmann" userId="cf1c7e75-552d-4a42-a2ab-62fbae324186" providerId="ADAL" clId="{9DF5A4DB-7BBC-4C55-AE5E-167E6D59BA42}"/>
    <pc:docChg chg="custSel addSld modSld">
      <pc:chgData name="Brinley Salzmann" userId="cf1c7e75-552d-4a42-a2ab-62fbae324186" providerId="ADAL" clId="{9DF5A4DB-7BBC-4C55-AE5E-167E6D59BA42}" dt="2021-03-03T09:14:30.841" v="790" actId="255"/>
      <pc:docMkLst>
        <pc:docMk/>
      </pc:docMkLst>
      <pc:sldChg chg="modSp mod">
        <pc:chgData name="Brinley Salzmann" userId="cf1c7e75-552d-4a42-a2ab-62fbae324186" providerId="ADAL" clId="{9DF5A4DB-7BBC-4C55-AE5E-167E6D59BA42}" dt="2021-03-03T09:14:30.841" v="790" actId="255"/>
        <pc:sldMkLst>
          <pc:docMk/>
          <pc:sldMk cId="226826019" sldId="297"/>
        </pc:sldMkLst>
        <pc:spChg chg="mod">
          <ac:chgData name="Brinley Salzmann" userId="cf1c7e75-552d-4a42-a2ab-62fbae324186" providerId="ADAL" clId="{9DF5A4DB-7BBC-4C55-AE5E-167E6D59BA42}" dt="2021-03-03T09:14:30.841" v="790" actId="255"/>
          <ac:spMkLst>
            <pc:docMk/>
            <pc:sldMk cId="226826019" sldId="297"/>
            <ac:spMk id="139267" creationId="{00000000-0000-0000-0000-000000000000}"/>
          </ac:spMkLst>
        </pc:spChg>
      </pc:sldChg>
      <pc:sldChg chg="modSp new mod">
        <pc:chgData name="Brinley Salzmann" userId="cf1c7e75-552d-4a42-a2ab-62fbae324186" providerId="ADAL" clId="{9DF5A4DB-7BBC-4C55-AE5E-167E6D59BA42}" dt="2021-03-02T19:00:42.490" v="137" actId="20577"/>
        <pc:sldMkLst>
          <pc:docMk/>
          <pc:sldMk cId="4262245394" sldId="364"/>
        </pc:sldMkLst>
        <pc:spChg chg="mod">
          <ac:chgData name="Brinley Salzmann" userId="cf1c7e75-552d-4a42-a2ab-62fbae324186" providerId="ADAL" clId="{9DF5A4DB-7BBC-4C55-AE5E-167E6D59BA42}" dt="2021-03-02T17:59:23.009" v="39" actId="20577"/>
          <ac:spMkLst>
            <pc:docMk/>
            <pc:sldMk cId="4262245394" sldId="364"/>
            <ac:spMk id="2" creationId="{DE0AB171-0A7B-40D4-856E-FF44E0F177D9}"/>
          </ac:spMkLst>
        </pc:spChg>
        <pc:spChg chg="mod">
          <ac:chgData name="Brinley Salzmann" userId="cf1c7e75-552d-4a42-a2ab-62fbae324186" providerId="ADAL" clId="{9DF5A4DB-7BBC-4C55-AE5E-167E6D59BA42}" dt="2021-03-02T19:00:42.490" v="137" actId="20577"/>
          <ac:spMkLst>
            <pc:docMk/>
            <pc:sldMk cId="4262245394" sldId="364"/>
            <ac:spMk id="3" creationId="{72A4FC22-3E54-4A90-90F5-5D99782A86AF}"/>
          </ac:spMkLst>
        </pc:spChg>
      </pc:sldChg>
      <pc:sldChg chg="modSp new mod">
        <pc:chgData name="Brinley Salzmann" userId="cf1c7e75-552d-4a42-a2ab-62fbae324186" providerId="ADAL" clId="{9DF5A4DB-7BBC-4C55-AE5E-167E6D59BA42}" dt="2021-03-02T19:03:35.137" v="202" actId="20577"/>
        <pc:sldMkLst>
          <pc:docMk/>
          <pc:sldMk cId="45004711" sldId="365"/>
        </pc:sldMkLst>
        <pc:spChg chg="mod">
          <ac:chgData name="Brinley Salzmann" userId="cf1c7e75-552d-4a42-a2ab-62fbae324186" providerId="ADAL" clId="{9DF5A4DB-7BBC-4C55-AE5E-167E6D59BA42}" dt="2021-03-02T19:02:48.162" v="143" actId="114"/>
          <ac:spMkLst>
            <pc:docMk/>
            <pc:sldMk cId="45004711" sldId="365"/>
            <ac:spMk id="2" creationId="{E784E330-2EF4-4311-A09C-4B7CF0CB8CF2}"/>
          </ac:spMkLst>
        </pc:spChg>
        <pc:spChg chg="mod">
          <ac:chgData name="Brinley Salzmann" userId="cf1c7e75-552d-4a42-a2ab-62fbae324186" providerId="ADAL" clId="{9DF5A4DB-7BBC-4C55-AE5E-167E6D59BA42}" dt="2021-03-02T19:03:35.137" v="202" actId="20577"/>
          <ac:spMkLst>
            <pc:docMk/>
            <pc:sldMk cId="45004711" sldId="365"/>
            <ac:spMk id="3" creationId="{FE887855-D713-4D84-8067-A3BA33127FB4}"/>
          </ac:spMkLst>
        </pc:spChg>
      </pc:sldChg>
      <pc:sldChg chg="modSp new mod">
        <pc:chgData name="Brinley Salzmann" userId="cf1c7e75-552d-4a42-a2ab-62fbae324186" providerId="ADAL" clId="{9DF5A4DB-7BBC-4C55-AE5E-167E6D59BA42}" dt="2021-03-03T09:14:13.739" v="789" actId="20577"/>
        <pc:sldMkLst>
          <pc:docMk/>
          <pc:sldMk cId="1902452508" sldId="366"/>
        </pc:sldMkLst>
        <pc:spChg chg="mod">
          <ac:chgData name="Brinley Salzmann" userId="cf1c7e75-552d-4a42-a2ab-62fbae324186" providerId="ADAL" clId="{9DF5A4DB-7BBC-4C55-AE5E-167E6D59BA42}" dt="2021-03-03T09:10:30.225" v="238" actId="20577"/>
          <ac:spMkLst>
            <pc:docMk/>
            <pc:sldMk cId="1902452508" sldId="366"/>
            <ac:spMk id="2" creationId="{047657F7-1D34-4A72-A5D1-CD5BC0034E4A}"/>
          </ac:spMkLst>
        </pc:spChg>
        <pc:spChg chg="mod">
          <ac:chgData name="Brinley Salzmann" userId="cf1c7e75-552d-4a42-a2ab-62fbae324186" providerId="ADAL" clId="{9DF5A4DB-7BBC-4C55-AE5E-167E6D59BA42}" dt="2021-03-03T09:14:13.739" v="789" actId="20577"/>
          <ac:spMkLst>
            <pc:docMk/>
            <pc:sldMk cId="1902452508" sldId="366"/>
            <ac:spMk id="3" creationId="{4E167CF1-5412-48A3-BBB6-0BEF086C6BC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5ACA72-5167-465E-9BF0-C9AEA8AF4A63}" type="datetimeFigureOut">
              <a:rPr lang="en-GB" smtClean="0"/>
              <a:t>03/03/2021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A1015-4423-4DF1-AFAE-DA32B5A57063}" type="slidenum">
              <a:rPr lang="en-GB" smtClean="0"/>
              <a:t>‹#›</a:t>
            </a:fld>
            <a:endParaRPr lang="en-GB"/>
          </a:p>
        </p:txBody>
      </p:sp>
    </p:spTree>
    <p:extLst>
      <p:ext uri="{BB962C8B-B14F-4D97-AF65-F5344CB8AC3E}">
        <p14:creationId xmlns:p14="http://schemas.microsoft.com/office/powerpoint/2010/main" val="1468581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xfrm>
            <a:off x="382588" y="685800"/>
            <a:ext cx="6094412" cy="3429000"/>
          </a:xfrm>
          <a:ln/>
        </p:spPr>
      </p:sp>
      <p:sp>
        <p:nvSpPr>
          <p:cNvPr id="147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147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F14AEA0-4B41-497C-AA84-26C4D92D1557}" type="slidenum">
              <a:rPr lang="en-US" altLang="en-US" smtClean="0"/>
              <a:pPr eaLnBrk="1" hangingPunct="1"/>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480C8-5E27-4A92-AA82-6CD2746ED7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0E27999-917C-4497-BE76-898EB1E101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26BE6A-B666-420B-85FD-C959E5269A0A}"/>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5" name="Footer Placeholder 4">
            <a:extLst>
              <a:ext uri="{FF2B5EF4-FFF2-40B4-BE49-F238E27FC236}">
                <a16:creationId xmlns:a16="http://schemas.microsoft.com/office/drawing/2014/main" id="{7AECAF7D-577D-44DE-BE60-544178D7D4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CDD76B-ED98-4C9A-9E62-0F4BE964360A}"/>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42537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0F5E6-B705-41E6-A0E0-005FD98889E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D49DA9-DF2C-47F6-B1E9-D831E0AB53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6CF21F-8E9F-4FD1-A82D-1CB00EFFAB87}"/>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5" name="Footer Placeholder 4">
            <a:extLst>
              <a:ext uri="{FF2B5EF4-FFF2-40B4-BE49-F238E27FC236}">
                <a16:creationId xmlns:a16="http://schemas.microsoft.com/office/drawing/2014/main" id="{22FF16C7-2FA1-4B24-A1D7-0339F8D5C7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DFC64C-D2B3-4176-9C64-08A1C1EE4A55}"/>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327889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22CF86-A0C3-4BBF-9902-3B68DD4671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448D0C-F553-4421-9978-31492B40D6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AB42FB-EFA0-40F6-A2F2-848A8C87AFA8}"/>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5" name="Footer Placeholder 4">
            <a:extLst>
              <a:ext uri="{FF2B5EF4-FFF2-40B4-BE49-F238E27FC236}">
                <a16:creationId xmlns:a16="http://schemas.microsoft.com/office/drawing/2014/main" id="{C9AF8F4A-7FA0-4787-A3DB-ACA478C3AD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BF0724-DD79-4AA6-B942-4137C3863CC1}"/>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3473416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0000" y="2340001"/>
            <a:ext cx="10440000" cy="4155068"/>
          </a:xfrm>
          <a:prstGeom prst="rect">
            <a:avLst/>
          </a:prstGeom>
        </p:spPr>
        <p:txBody>
          <a:bodyPr/>
          <a:lstStyle>
            <a:lvl1pPr>
              <a:defRPr sz="1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p:txBody>
      </p:sp>
      <p:sp>
        <p:nvSpPr>
          <p:cNvPr id="4" name="Title 1"/>
          <p:cNvSpPr>
            <a:spLocks noGrp="1"/>
          </p:cNvSpPr>
          <p:nvPr>
            <p:ph type="title"/>
          </p:nvPr>
        </p:nvSpPr>
        <p:spPr>
          <a:xfrm>
            <a:off x="1260000" y="1260000"/>
            <a:ext cx="10440000" cy="795043"/>
          </a:xfrm>
          <a:prstGeom prst="rect">
            <a:avLst/>
          </a:prstGeom>
        </p:spPr>
        <p:txBody>
          <a:bodyPr/>
          <a:lstStyle>
            <a:lvl1pPr>
              <a:defRPr sz="3000" b="1" i="0">
                <a:solidFill>
                  <a:srgbClr val="1C3F94"/>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73521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5BACB-CE14-4A83-93DF-1ED0F81962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58E3F6-30E2-47E8-A7FE-033BF1F469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0B774F-E389-4C49-B161-417BF4D06DFD}"/>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5" name="Footer Placeholder 4">
            <a:extLst>
              <a:ext uri="{FF2B5EF4-FFF2-40B4-BE49-F238E27FC236}">
                <a16:creationId xmlns:a16="http://schemas.microsoft.com/office/drawing/2014/main" id="{7794C08A-C1A3-4D0D-B177-6812A1B366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2886CE-8DAC-47E3-8FE2-7CB8DD74D45C}"/>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3444935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57DE9-7B36-4D73-BB76-5829DDFA1A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0B49FC-895F-4D85-8074-CCBA9DC043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38147F-A282-48A2-A38A-4B7D4447E093}"/>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5" name="Footer Placeholder 4">
            <a:extLst>
              <a:ext uri="{FF2B5EF4-FFF2-40B4-BE49-F238E27FC236}">
                <a16:creationId xmlns:a16="http://schemas.microsoft.com/office/drawing/2014/main" id="{099E0B81-9B64-41A2-870E-610C26ED50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177E28-D9AD-4D08-BFAD-320451A63064}"/>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154050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510CC-0477-4B31-894E-94461BDE89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B8D6F2-C7A5-4359-B1EA-90BD4CD52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7CDB84D-E129-4A89-A814-4CC37D3FE4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1BB571D-2E68-404A-8C4D-E243DE1FBE4C}"/>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6" name="Footer Placeholder 5">
            <a:extLst>
              <a:ext uri="{FF2B5EF4-FFF2-40B4-BE49-F238E27FC236}">
                <a16:creationId xmlns:a16="http://schemas.microsoft.com/office/drawing/2014/main" id="{DDA15A9B-F395-4C2D-BF9C-A2F2DA2221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A13052-5229-4298-A988-F22EF6D9CEA5}"/>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73853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B0DA-CEA0-45C3-8202-008DDDA0BA1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83B131-C296-4283-A357-CBF9F5718E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7F9B22-AA39-4CDA-B747-40F66B091B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9CDB521-0BC9-47E5-8549-8493BD9EE0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590871-678A-4AB9-81F9-3CC06B9367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939CB85-ABBC-44BB-A71C-59259BC4A2A0}"/>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8" name="Footer Placeholder 7">
            <a:extLst>
              <a:ext uri="{FF2B5EF4-FFF2-40B4-BE49-F238E27FC236}">
                <a16:creationId xmlns:a16="http://schemas.microsoft.com/office/drawing/2014/main" id="{6F1008A4-9712-4339-87B7-ADC66C871FB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62899ED-72CB-4C28-B5D7-714ECC20B2DF}"/>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52254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BF6F3-4B2D-4907-B61C-953432E7797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3CB8B86-1D33-4695-8580-8094A008F4ED}"/>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4" name="Footer Placeholder 3">
            <a:extLst>
              <a:ext uri="{FF2B5EF4-FFF2-40B4-BE49-F238E27FC236}">
                <a16:creationId xmlns:a16="http://schemas.microsoft.com/office/drawing/2014/main" id="{195AE64D-1DAE-40EB-91D7-9D50069484E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EB830F-F0C0-450A-8EDF-F176209C8794}"/>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234634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26BD0C-300F-4657-B210-A77C2C4BF877}"/>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3" name="Footer Placeholder 2">
            <a:extLst>
              <a:ext uri="{FF2B5EF4-FFF2-40B4-BE49-F238E27FC236}">
                <a16:creationId xmlns:a16="http://schemas.microsoft.com/office/drawing/2014/main" id="{13C31E6B-2ABE-40F5-8421-0BFE07B4EC9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2795689-1A82-4D9B-85F8-FC70AE4A5D7B}"/>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261741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B2E5F-FBA3-4EF1-872D-FA195E39EE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9945D2-4FD4-44FF-98CE-F3E2000809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B892A41-01D9-4D88-80E2-C20A84BC97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18E32A-3BA4-442D-BC90-5C14BDEFFF77}"/>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6" name="Footer Placeholder 5">
            <a:extLst>
              <a:ext uri="{FF2B5EF4-FFF2-40B4-BE49-F238E27FC236}">
                <a16:creationId xmlns:a16="http://schemas.microsoft.com/office/drawing/2014/main" id="{FEB141A8-8A47-4674-999F-A6146A2B35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99355C-7D8E-4939-B782-B437366D41F4}"/>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195917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36BB0-D977-43C4-AD1D-3D38FE8DE0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CADAFE9-7D09-4009-9FDE-8C9EF9D9FD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9DA577-899B-4EE8-A83C-E07D10C98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728465-E5A9-4448-AD1D-BB824CC5F302}"/>
              </a:ext>
            </a:extLst>
          </p:cNvPr>
          <p:cNvSpPr>
            <a:spLocks noGrp="1"/>
          </p:cNvSpPr>
          <p:nvPr>
            <p:ph type="dt" sz="half" idx="10"/>
          </p:nvPr>
        </p:nvSpPr>
        <p:spPr/>
        <p:txBody>
          <a:bodyPr/>
          <a:lstStyle/>
          <a:p>
            <a:fld id="{5152E048-223A-4343-B523-8E513007A35B}" type="datetimeFigureOut">
              <a:rPr lang="en-GB" smtClean="0"/>
              <a:t>03/03/2021</a:t>
            </a:fld>
            <a:endParaRPr lang="en-GB"/>
          </a:p>
        </p:txBody>
      </p:sp>
      <p:sp>
        <p:nvSpPr>
          <p:cNvPr id="6" name="Footer Placeholder 5">
            <a:extLst>
              <a:ext uri="{FF2B5EF4-FFF2-40B4-BE49-F238E27FC236}">
                <a16:creationId xmlns:a16="http://schemas.microsoft.com/office/drawing/2014/main" id="{F077FCC1-17C5-4A92-8DB9-03B3036B99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F909E9-D42B-4405-9131-8B820256479B}"/>
              </a:ext>
            </a:extLst>
          </p:cNvPr>
          <p:cNvSpPr>
            <a:spLocks noGrp="1"/>
          </p:cNvSpPr>
          <p:nvPr>
            <p:ph type="sldNum" sz="quarter" idx="12"/>
          </p:nvPr>
        </p:nvSpPr>
        <p:spPr/>
        <p:txBody>
          <a:bodyPr/>
          <a:lstStyle/>
          <a:p>
            <a:fld id="{E1DFB61C-A611-465A-8237-17FAC93F3600}" type="slidenum">
              <a:rPr lang="en-GB" smtClean="0"/>
              <a:t>‹#›</a:t>
            </a:fld>
            <a:endParaRPr lang="en-GB"/>
          </a:p>
        </p:txBody>
      </p:sp>
    </p:spTree>
    <p:extLst>
      <p:ext uri="{BB962C8B-B14F-4D97-AF65-F5344CB8AC3E}">
        <p14:creationId xmlns:p14="http://schemas.microsoft.com/office/powerpoint/2010/main" val="2847421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6DDC95-1588-4D50-ADD2-9E483C9A1C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2C3B55-A853-4727-AF45-03DAE1BA2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F2BA79-0CCB-49DE-B1AB-C395EC032D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2E048-223A-4343-B523-8E513007A35B}" type="datetimeFigureOut">
              <a:rPr lang="en-GB" smtClean="0"/>
              <a:t>03/03/2021</a:t>
            </a:fld>
            <a:endParaRPr lang="en-GB"/>
          </a:p>
        </p:txBody>
      </p:sp>
      <p:sp>
        <p:nvSpPr>
          <p:cNvPr id="5" name="Footer Placeholder 4">
            <a:extLst>
              <a:ext uri="{FF2B5EF4-FFF2-40B4-BE49-F238E27FC236}">
                <a16:creationId xmlns:a16="http://schemas.microsoft.com/office/drawing/2014/main" id="{3210F3F6-B959-4C46-9003-1248BDAF58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3DBE54E-EF12-47F9-A796-E65D53DCF5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FB61C-A611-465A-8237-17FAC93F3600}" type="slidenum">
              <a:rPr lang="en-GB" smtClean="0"/>
              <a:t>‹#›</a:t>
            </a:fld>
            <a:endParaRPr lang="en-GB"/>
          </a:p>
        </p:txBody>
      </p:sp>
    </p:spTree>
    <p:extLst>
      <p:ext uri="{BB962C8B-B14F-4D97-AF65-F5344CB8AC3E}">
        <p14:creationId xmlns:p14="http://schemas.microsoft.com/office/powerpoint/2010/main" val="4196010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Brinley.Salzmann@adsgroup.org.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E3E9DD5-69DE-427F-B996-0DF1E9C86A47}"/>
              </a:ext>
            </a:extLst>
          </p:cNvPr>
          <p:cNvSpPr>
            <a:spLocks noGrp="1" noChangeArrowheads="1"/>
          </p:cNvSpPr>
          <p:nvPr>
            <p:ph type="ctrTitle"/>
          </p:nvPr>
        </p:nvSpPr>
        <p:spPr bwMode="auto">
          <a:xfrm>
            <a:off x="1260475" y="1122363"/>
            <a:ext cx="9144000" cy="238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dirty="0"/>
              <a:t>SCEG Meeting on Potential EU Opportunities</a:t>
            </a:r>
          </a:p>
        </p:txBody>
      </p:sp>
      <p:sp>
        <p:nvSpPr>
          <p:cNvPr id="6147" name="Subtitle 2">
            <a:extLst>
              <a:ext uri="{FF2B5EF4-FFF2-40B4-BE49-F238E27FC236}">
                <a16:creationId xmlns:a16="http://schemas.microsoft.com/office/drawing/2014/main" id="{4E83A09C-CF3D-4F73-8B18-DC310199FCD6}"/>
              </a:ext>
            </a:extLst>
          </p:cNvPr>
          <p:cNvSpPr>
            <a:spLocks noGrp="1" noChangeArrowheads="1"/>
          </p:cNvSpPr>
          <p:nvPr>
            <p:ph type="subTitle" idx="1"/>
          </p:nvPr>
        </p:nvSpPr>
        <p:spPr bwMode="auto">
          <a:xfrm>
            <a:off x="1260475" y="4967288"/>
            <a:ext cx="9144000" cy="1655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Brinley Salzmann, Director – Overseas &amp; Exports</a:t>
            </a:r>
          </a:p>
          <a:p>
            <a:pPr eaLnBrk="1" hangingPunct="1"/>
            <a:r>
              <a:rPr lang="en-US" altLang="en-US" dirty="0"/>
              <a:t>Wednesday 3</a:t>
            </a:r>
            <a:r>
              <a:rPr lang="en-US" altLang="en-US" baseline="30000" dirty="0"/>
              <a:t>rd</a:t>
            </a:r>
            <a:r>
              <a:rPr lang="en-US" altLang="en-US" dirty="0"/>
              <a:t> March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B6AECAD-9C44-47CC-9650-A7B1FC4A3FD8}"/>
              </a:ext>
            </a:extLst>
          </p:cNvPr>
          <p:cNvSpPr>
            <a:spLocks noGrp="1"/>
          </p:cNvSpPr>
          <p:nvPr>
            <p:ph type="ctrTitle"/>
          </p:nvPr>
        </p:nvSpPr>
        <p:spPr>
          <a:xfrm>
            <a:off x="2468564" y="604911"/>
            <a:ext cx="6207125" cy="815926"/>
          </a:xfrm>
        </p:spPr>
        <p:txBody>
          <a:bodyPr lIns="68580" tIns="34290" rIns="68580" bIns="34290" anchor="b">
            <a:normAutofit fontScale="90000"/>
          </a:bodyPr>
          <a:lstStyle/>
          <a:p>
            <a:br>
              <a:rPr lang="en-GB" altLang="en-US" dirty="0"/>
            </a:br>
            <a:r>
              <a:rPr lang="en-GB" altLang="en-US" sz="4000" dirty="0">
                <a:solidFill>
                  <a:schemeClr val="accent1">
                    <a:lumMod val="50000"/>
                  </a:schemeClr>
                </a:solidFill>
              </a:rPr>
              <a:t>My Role at ADS</a:t>
            </a:r>
          </a:p>
        </p:txBody>
      </p:sp>
      <p:sp>
        <p:nvSpPr>
          <p:cNvPr id="19459" name="Content Placeholder 2">
            <a:extLst>
              <a:ext uri="{FF2B5EF4-FFF2-40B4-BE49-F238E27FC236}">
                <a16:creationId xmlns:a16="http://schemas.microsoft.com/office/drawing/2014/main" id="{D644D89B-3D67-4625-8970-E31C0C0674BA}"/>
              </a:ext>
            </a:extLst>
          </p:cNvPr>
          <p:cNvSpPr>
            <a:spLocks noGrp="1" noChangeArrowheads="1"/>
          </p:cNvSpPr>
          <p:nvPr>
            <p:ph type="subTitle" idx="1"/>
          </p:nvPr>
        </p:nvSpPr>
        <p:spPr>
          <a:xfrm>
            <a:off x="858128" y="1674055"/>
            <a:ext cx="10480431" cy="4768947"/>
          </a:xfrm>
        </p:spPr>
        <p:txBody>
          <a:bodyPr lIns="68580" tIns="34290" rIns="68580" bIns="34290"/>
          <a:lstStyle/>
          <a:p>
            <a:pPr marL="257175" indent="-257175" eaLnBrk="1" hangingPunct="1">
              <a:buFont typeface="Arial" panose="020B0604020202020204" pitchFamily="34" charset="0"/>
              <a:buChar char="•"/>
              <a:defRPr/>
            </a:pPr>
            <a:r>
              <a:rPr lang="en-US" altLang="en-US" sz="2000" b="0" dirty="0">
                <a:solidFill>
                  <a:schemeClr val="tx1"/>
                </a:solidFill>
              </a:rPr>
              <a:t>My </a:t>
            </a:r>
            <a:r>
              <a:rPr altLang="en-US" sz="2000" b="0" dirty="0">
                <a:solidFill>
                  <a:schemeClr val="tx1"/>
                </a:solidFill>
              </a:rPr>
              <a:t>fundamental role is to provide help, advice and guidance to our Member Companies on any and all export-related matters;</a:t>
            </a:r>
          </a:p>
          <a:p>
            <a:pPr marL="257175" indent="-257175" eaLnBrk="1" hangingPunct="1">
              <a:buFont typeface="Arial" panose="020B0604020202020204" pitchFamily="34" charset="0"/>
              <a:buChar char="•"/>
              <a:defRPr/>
            </a:pPr>
            <a:r>
              <a:rPr lang="en-US" altLang="en-US" sz="2000" b="0" dirty="0">
                <a:solidFill>
                  <a:schemeClr val="tx1"/>
                </a:solidFill>
              </a:rPr>
              <a:t>I liaise closely with many relevant branches of UK Government, especially the ECJU, FCDO, UK MoD, HMRC and DIT UKDSE</a:t>
            </a:r>
          </a:p>
          <a:p>
            <a:pPr marL="257175" indent="-257175" eaLnBrk="1" hangingPunct="1">
              <a:buFont typeface="Arial" panose="020B0604020202020204" pitchFamily="34" charset="0"/>
              <a:buChar char="•"/>
              <a:defRPr/>
            </a:pPr>
            <a:r>
              <a:rPr lang="en-US" altLang="en-US" sz="2000" b="0" dirty="0">
                <a:solidFill>
                  <a:schemeClr val="tx1"/>
                </a:solidFill>
              </a:rPr>
              <a:t>I act as a liaison contact point with ADS for the UK Defence Solutions Centre</a:t>
            </a:r>
          </a:p>
          <a:p>
            <a:pPr marL="257175" indent="-257175" eaLnBrk="1" hangingPunct="1">
              <a:buFont typeface="Arial" panose="020B0604020202020204" pitchFamily="34" charset="0"/>
              <a:buChar char="•"/>
              <a:defRPr/>
            </a:pPr>
            <a:r>
              <a:rPr altLang="en-US" sz="2000" b="0" dirty="0">
                <a:solidFill>
                  <a:schemeClr val="tx1"/>
                </a:solidFill>
              </a:rPr>
              <a:t>I act as Secretary to a number of “Special Interest Groups”;</a:t>
            </a:r>
          </a:p>
          <a:p>
            <a:pPr marL="257175" indent="-257175" eaLnBrk="1" hangingPunct="1">
              <a:buFont typeface="Arial" panose="020B0604020202020204" pitchFamily="34" charset="0"/>
              <a:buChar char="•"/>
              <a:defRPr/>
            </a:pPr>
            <a:r>
              <a:rPr altLang="en-US" sz="2000" b="0" dirty="0">
                <a:solidFill>
                  <a:schemeClr val="tx1"/>
                </a:solidFill>
              </a:rPr>
              <a:t>These </a:t>
            </a:r>
            <a:r>
              <a:rPr lang="en-US" altLang="en-US" sz="2000" b="0" dirty="0">
                <a:solidFill>
                  <a:schemeClr val="tx1"/>
                </a:solidFill>
              </a:rPr>
              <a:t>include:</a:t>
            </a:r>
          </a:p>
          <a:p>
            <a:pPr marL="557213" lvl="1" indent="-257175">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Business Ethics (Business Ethics Network)</a:t>
            </a:r>
          </a:p>
          <a:p>
            <a:pPr marL="557213" lvl="1" indent="-257175">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Export Controls (Export Group for Aerospace, </a:t>
            </a:r>
            <a:r>
              <a:rPr lang="en-US" altLang="en-US" sz="2000" dirty="0" err="1">
                <a:latin typeface="Arial" panose="020B0604020202020204" pitchFamily="34" charset="0"/>
                <a:cs typeface="Arial" panose="020B0604020202020204" pitchFamily="34" charset="0"/>
              </a:rPr>
              <a:t>Defence</a:t>
            </a:r>
            <a:r>
              <a:rPr lang="en-US" altLang="en-US" sz="2000" dirty="0">
                <a:latin typeface="Arial" panose="020B0604020202020204" pitchFamily="34" charset="0"/>
                <a:cs typeface="Arial" panose="020B0604020202020204" pitchFamily="34" charset="0"/>
              </a:rPr>
              <a:t> &amp; Dual-Use)</a:t>
            </a:r>
          </a:p>
          <a:p>
            <a:pPr marL="557213" lvl="1" indent="-257175">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Market Intelligence (</a:t>
            </a:r>
            <a:r>
              <a:rPr lang="en-US" altLang="en-US" sz="2000" dirty="0" err="1">
                <a:latin typeface="Arial" panose="020B0604020202020204" pitchFamily="34" charset="0"/>
                <a:cs typeface="Arial" panose="020B0604020202020204" pitchFamily="34" charset="0"/>
              </a:rPr>
              <a:t>Defence</a:t>
            </a:r>
            <a:r>
              <a:rPr lang="en-US" altLang="en-US" sz="2000" dirty="0">
                <a:latin typeface="Arial" panose="020B0604020202020204" pitchFamily="34" charset="0"/>
                <a:cs typeface="Arial" panose="020B0604020202020204" pitchFamily="34" charset="0"/>
              </a:rPr>
              <a:t> Export Strategy Group)</a:t>
            </a:r>
          </a:p>
          <a:p>
            <a:pPr marL="557213" lvl="1" indent="-257175">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Offset, Industrial Participation and Countertrade, </a:t>
            </a:r>
            <a:r>
              <a:rPr lang="en-US" altLang="en-US" sz="2000" dirty="0" err="1">
                <a:latin typeface="Arial" panose="020B0604020202020204" pitchFamily="34" charset="0"/>
                <a:cs typeface="Arial" panose="020B0604020202020204" pitchFamily="34" charset="0"/>
              </a:rPr>
              <a:t>etc</a:t>
            </a:r>
            <a:r>
              <a:rPr lang="en-US" altLang="en-US" sz="2000" dirty="0">
                <a:latin typeface="Arial" panose="020B0604020202020204" pitchFamily="34" charset="0"/>
                <a:cs typeface="Arial" panose="020B0604020202020204" pitchFamily="34" charset="0"/>
              </a:rPr>
              <a:t> (British Industrial Participation &amp; Offset Group)</a:t>
            </a:r>
          </a:p>
          <a:p>
            <a:pPr marL="557213" lvl="1" indent="-257175">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Section Five</a:t>
            </a:r>
          </a:p>
          <a:p>
            <a:pPr marL="257175" indent="-257175">
              <a:buFont typeface="Arial" panose="020B0604020202020204" pitchFamily="34" charset="0"/>
              <a:buChar char="•"/>
              <a:defRPr/>
            </a:pPr>
            <a:endParaRPr altLang="en-US" sz="1800" b="0" dirty="0">
              <a:solidFill>
                <a:schemeClr val="tx1"/>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4E330-2EF4-4311-A09C-4B7CF0CB8CF2}"/>
              </a:ext>
            </a:extLst>
          </p:cNvPr>
          <p:cNvSpPr>
            <a:spLocks noGrp="1"/>
          </p:cNvSpPr>
          <p:nvPr>
            <p:ph type="title"/>
          </p:nvPr>
        </p:nvSpPr>
        <p:spPr/>
        <p:txBody>
          <a:bodyPr>
            <a:normAutofit fontScale="90000"/>
          </a:bodyPr>
          <a:lstStyle/>
          <a:p>
            <a:r>
              <a:rPr lang="en-GB" sz="4000" dirty="0">
                <a:latin typeface="Arial" panose="020B0604020202020204" pitchFamily="34" charset="0"/>
                <a:cs typeface="Arial" panose="020B0604020202020204" pitchFamily="34" charset="0"/>
              </a:rPr>
              <a:t>"</a:t>
            </a:r>
            <a:r>
              <a:rPr lang="en-GB" sz="4000" i="1" dirty="0">
                <a:latin typeface="Arial" panose="020B0604020202020204" pitchFamily="34" charset="0"/>
                <a:cs typeface="Arial" panose="020B0604020202020204" pitchFamily="34" charset="0"/>
              </a:rPr>
              <a:t>The fundamental problem is that business has gone global, whilst legislation and regulations remain inextricably wedded to the fundamental concept of a sovereign nation state</a:t>
            </a:r>
            <a:r>
              <a:rPr lang="en-GB" sz="4000" dirty="0">
                <a:latin typeface="Arial" panose="020B0604020202020204" pitchFamily="34" charset="0"/>
                <a:cs typeface="Arial" panose="020B0604020202020204" pitchFamily="34" charset="0"/>
              </a:rPr>
              <a:t>”</a:t>
            </a:r>
            <a:br>
              <a:rPr lang="en-GB" dirty="0"/>
            </a:br>
            <a:endParaRPr lang="en-GB" dirty="0"/>
          </a:p>
        </p:txBody>
      </p:sp>
      <p:sp>
        <p:nvSpPr>
          <p:cNvPr id="3" name="Text Placeholder 2">
            <a:extLst>
              <a:ext uri="{FF2B5EF4-FFF2-40B4-BE49-F238E27FC236}">
                <a16:creationId xmlns:a16="http://schemas.microsoft.com/office/drawing/2014/main" id="{FE887855-D713-4D84-8067-A3BA33127FB4}"/>
              </a:ext>
            </a:extLst>
          </p:cNvPr>
          <p:cNvSpPr>
            <a:spLocks noGrp="1"/>
          </p:cNvSpPr>
          <p:nvPr>
            <p:ph type="body" idx="1"/>
          </p:nvPr>
        </p:nvSpPr>
        <p:spPr/>
        <p:txBody>
          <a:bodyPr/>
          <a:lstStyle/>
          <a:p>
            <a:r>
              <a:rPr lang="en-GB" dirty="0"/>
              <a:t>Speaker from the CBI at an EGADD seminar many years’ ago</a:t>
            </a:r>
          </a:p>
        </p:txBody>
      </p:sp>
    </p:spTree>
    <p:extLst>
      <p:ext uri="{BB962C8B-B14F-4D97-AF65-F5344CB8AC3E}">
        <p14:creationId xmlns:p14="http://schemas.microsoft.com/office/powerpoint/2010/main" val="45004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B171-0A7B-40D4-856E-FF44E0F177D9}"/>
              </a:ext>
            </a:extLst>
          </p:cNvPr>
          <p:cNvSpPr>
            <a:spLocks noGrp="1"/>
          </p:cNvSpPr>
          <p:nvPr>
            <p:ph type="title"/>
          </p:nvPr>
        </p:nvSpPr>
        <p:spPr/>
        <p:txBody>
          <a:bodyPr/>
          <a:lstStyle/>
          <a:p>
            <a:r>
              <a:rPr lang="en-GB" dirty="0"/>
              <a:t>UK Security Companies and the EU Market</a:t>
            </a:r>
          </a:p>
        </p:txBody>
      </p:sp>
      <p:sp>
        <p:nvSpPr>
          <p:cNvPr id="3" name="Content Placeholder 2">
            <a:extLst>
              <a:ext uri="{FF2B5EF4-FFF2-40B4-BE49-F238E27FC236}">
                <a16:creationId xmlns:a16="http://schemas.microsoft.com/office/drawing/2014/main" id="{72A4FC22-3E54-4A90-90F5-5D99782A86AF}"/>
              </a:ext>
            </a:extLst>
          </p:cNvPr>
          <p:cNvSpPr>
            <a:spLocks noGrp="1"/>
          </p:cNvSpPr>
          <p:nvPr>
            <p:ph idx="1"/>
          </p:nvPr>
        </p:nvSpPr>
        <p:spPr/>
        <p:txBody>
          <a:bodyPr>
            <a:normAutofit/>
          </a:bodyPr>
          <a:lstStyle/>
          <a:p>
            <a:r>
              <a:rPr lang="en-GB" sz="2000" dirty="0">
                <a:latin typeface="Arial" panose="020B0604020202020204" pitchFamily="34" charset="0"/>
                <a:cs typeface="Arial" panose="020B0604020202020204" pitchFamily="34" charset="0"/>
              </a:rPr>
              <a:t>The UK-EU Trade and Cooperation Agreement provides coverage for services roughly equivalent to other EU free trade agreements such as the EU-Canada and EU-Japan agreements.</a:t>
            </a:r>
          </a:p>
          <a:p>
            <a:r>
              <a:rPr lang="en-GB" sz="2000" dirty="0">
                <a:latin typeface="Arial" panose="020B0604020202020204" pitchFamily="34" charset="0"/>
                <a:cs typeface="Arial" panose="020B0604020202020204" pitchFamily="34" charset="0"/>
              </a:rPr>
              <a:t>EU Member States and the UK will not be able to discriminate against service suppliers and will have to treat them as if they were from their home jurisdiction. A local presence is not required to provide most services.</a:t>
            </a:r>
          </a:p>
          <a:p>
            <a:r>
              <a:rPr lang="en-GB" sz="2000" dirty="0">
                <a:latin typeface="Arial" panose="020B0604020202020204" pitchFamily="34" charset="0"/>
                <a:cs typeface="Arial" panose="020B0604020202020204" pitchFamily="34" charset="0"/>
              </a:rPr>
              <a:t>The UK-EU TCA allows visa free travel, including for work, for up to 90 days in any 180-day period. The agreement contains a list of permitted activities which can be undertaken without requiring a visa or economic needs test.</a:t>
            </a:r>
          </a:p>
          <a:p>
            <a:r>
              <a:rPr lang="en-GB" sz="2000" dirty="0">
                <a:latin typeface="Arial" panose="020B0604020202020204" pitchFamily="34" charset="0"/>
                <a:cs typeface="Arial" panose="020B0604020202020204" pitchFamily="34" charset="0"/>
              </a:rPr>
              <a:t>New EU Certificates of Origin required for movements of physical goods.</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2245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BBC8FB-BB0C-407F-9A4D-4A475F893578}"/>
              </a:ext>
            </a:extLst>
          </p:cNvPr>
          <p:cNvSpPr>
            <a:spLocks noGrp="1"/>
          </p:cNvSpPr>
          <p:nvPr>
            <p:ph idx="1"/>
          </p:nvPr>
        </p:nvSpPr>
        <p:spPr/>
        <p:txBody>
          <a:bodyPr/>
          <a:lstStyle/>
          <a:p>
            <a:r>
              <a:rPr lang="en-GB" sz="2000" dirty="0"/>
              <a:t>Meeting took place on 28</a:t>
            </a:r>
            <a:r>
              <a:rPr lang="en-GB" sz="2000" baseline="30000" dirty="0"/>
              <a:t>th</a:t>
            </a:r>
            <a:r>
              <a:rPr lang="en-GB" sz="2000" dirty="0"/>
              <a:t> January 2021</a:t>
            </a:r>
          </a:p>
          <a:p>
            <a:r>
              <a:rPr lang="en-GB" sz="2000" dirty="0"/>
              <a:t>Amongst other agenda items, there was a presentation given by the Department for International Trade on its DIT UKDSE Major Event Buyer Profile initiative, identifying those future major international events that it believed UK plc should be focusing its efforts on  pursuing</a:t>
            </a:r>
          </a:p>
          <a:p>
            <a:r>
              <a:rPr lang="en-GB" sz="2000" dirty="0"/>
              <a:t>Any interested companies wanting further details needs to contact:</a:t>
            </a:r>
          </a:p>
          <a:p>
            <a:pPr marL="457200" lvl="1" indent="0">
              <a:buNone/>
            </a:pPr>
            <a:r>
              <a:rPr lang="en-GB" sz="2000" dirty="0"/>
              <a:t>Connie Mathisen</a:t>
            </a:r>
          </a:p>
          <a:p>
            <a:pPr marL="457200" lvl="1" indent="0">
              <a:buNone/>
            </a:pPr>
            <a:r>
              <a:rPr lang="en-GB" sz="2000" dirty="0"/>
              <a:t>International &amp; Government Engagement Manager</a:t>
            </a:r>
          </a:p>
          <a:p>
            <a:pPr marL="457200" lvl="1" indent="0">
              <a:buNone/>
            </a:pPr>
            <a:r>
              <a:rPr lang="en-GB" sz="2000" dirty="0"/>
              <a:t>ADS Group</a:t>
            </a:r>
          </a:p>
          <a:p>
            <a:pPr marL="457200" lvl="1" indent="0">
              <a:buNone/>
            </a:pPr>
            <a:r>
              <a:rPr lang="en-GB" sz="2000" dirty="0"/>
              <a:t>Tel: 020 7091 7812</a:t>
            </a:r>
          </a:p>
          <a:p>
            <a:pPr marL="457200" lvl="1" indent="0">
              <a:buNone/>
            </a:pPr>
            <a:r>
              <a:rPr lang="en-GB" sz="2000" dirty="0"/>
              <a:t>Mobile: 07522 200032</a:t>
            </a:r>
          </a:p>
          <a:p>
            <a:pPr marL="457200" lvl="1" indent="0">
              <a:buNone/>
            </a:pPr>
            <a:r>
              <a:rPr lang="en-GB" sz="2000" dirty="0"/>
              <a:t>E-Mail: Connie.Mathisen@adsgroup.org.uk</a:t>
            </a:r>
          </a:p>
          <a:p>
            <a:pPr lvl="1"/>
            <a:endParaRPr lang="en-GB" dirty="0"/>
          </a:p>
          <a:p>
            <a:endParaRPr lang="en-GB" dirty="0"/>
          </a:p>
        </p:txBody>
      </p:sp>
      <p:sp>
        <p:nvSpPr>
          <p:cNvPr id="3" name="Title 2">
            <a:extLst>
              <a:ext uri="{FF2B5EF4-FFF2-40B4-BE49-F238E27FC236}">
                <a16:creationId xmlns:a16="http://schemas.microsoft.com/office/drawing/2014/main" id="{EC3B05BD-D1CF-425B-8A8C-39ABB1E5670A}"/>
              </a:ext>
            </a:extLst>
          </p:cNvPr>
          <p:cNvSpPr>
            <a:spLocks noGrp="1"/>
          </p:cNvSpPr>
          <p:nvPr>
            <p:ph type="title"/>
          </p:nvPr>
        </p:nvSpPr>
        <p:spPr/>
        <p:txBody>
          <a:bodyPr>
            <a:normAutofit fontScale="90000"/>
          </a:bodyPr>
          <a:lstStyle/>
          <a:p>
            <a:r>
              <a:rPr lang="en-GB" dirty="0"/>
              <a:t>Presentation at ADS’ Security Export Focus Group (SEFG)</a:t>
            </a:r>
          </a:p>
        </p:txBody>
      </p:sp>
    </p:spTree>
    <p:extLst>
      <p:ext uri="{BB962C8B-B14F-4D97-AF65-F5344CB8AC3E}">
        <p14:creationId xmlns:p14="http://schemas.microsoft.com/office/powerpoint/2010/main" val="2044286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98C8A8-54A0-45B9-88D8-2B39C13292F9}"/>
              </a:ext>
            </a:extLst>
          </p:cNvPr>
          <p:cNvSpPr>
            <a:spLocks noGrp="1"/>
          </p:cNvSpPr>
          <p:nvPr>
            <p:ph idx="1"/>
          </p:nvPr>
        </p:nvSpPr>
        <p:spPr>
          <a:xfrm>
            <a:off x="1260000" y="1505243"/>
            <a:ext cx="10440000" cy="4989826"/>
          </a:xfrm>
        </p:spPr>
        <p:txBody>
          <a:bodyPr/>
          <a:lstStyle/>
          <a:p>
            <a:r>
              <a:rPr lang="en-GB" sz="2000" dirty="0"/>
              <a:t>2021 Summer Olympics &amp; Paralympics – Tokyo, Japan</a:t>
            </a:r>
          </a:p>
          <a:p>
            <a:r>
              <a:rPr lang="en-GB" sz="2000" dirty="0"/>
              <a:t>2022 Football World Cup – Qatar</a:t>
            </a:r>
          </a:p>
          <a:p>
            <a:r>
              <a:rPr lang="en-GB" sz="2000" dirty="0"/>
              <a:t>2022 Asian Games – Hangzhou, China</a:t>
            </a:r>
          </a:p>
          <a:p>
            <a:r>
              <a:rPr lang="en-GB" sz="2000" dirty="0"/>
              <a:t>2022 Winter Olympics &amp; Paralympics – Beijing, China</a:t>
            </a:r>
          </a:p>
          <a:p>
            <a:r>
              <a:rPr lang="en-GB" sz="2000" b="1" dirty="0"/>
              <a:t>2023 Rugby World Cup – France</a:t>
            </a:r>
          </a:p>
          <a:p>
            <a:r>
              <a:rPr lang="en-GB" sz="2000" dirty="0"/>
              <a:t>2023 Pan &amp; Parapan Games – Santiago, Chile</a:t>
            </a:r>
          </a:p>
          <a:p>
            <a:r>
              <a:rPr lang="en-GB" sz="2000" b="1" dirty="0"/>
              <a:t>2023 European Games – Poland, Krakow</a:t>
            </a:r>
          </a:p>
          <a:p>
            <a:r>
              <a:rPr lang="en-GB" sz="2000" b="1" dirty="0"/>
              <a:t>2024 Summer Olympics &amp; Paralympics – Paris, France</a:t>
            </a:r>
          </a:p>
          <a:p>
            <a:r>
              <a:rPr lang="es-ES" sz="2000" dirty="0"/>
              <a:t>2026 FIFA </a:t>
            </a:r>
            <a:r>
              <a:rPr lang="es-ES" sz="2000" dirty="0" err="1"/>
              <a:t>World</a:t>
            </a:r>
            <a:r>
              <a:rPr lang="es-ES" sz="2000" dirty="0"/>
              <a:t> Cup – USA, </a:t>
            </a:r>
            <a:r>
              <a:rPr lang="es-ES" sz="2000" dirty="0" err="1"/>
              <a:t>Canada</a:t>
            </a:r>
            <a:r>
              <a:rPr lang="es-ES" sz="2000" dirty="0"/>
              <a:t> &amp; </a:t>
            </a:r>
            <a:r>
              <a:rPr lang="es-ES" sz="2000" dirty="0" err="1"/>
              <a:t>Mexico</a:t>
            </a:r>
            <a:endParaRPr lang="en-GB" sz="2000" dirty="0"/>
          </a:p>
          <a:p>
            <a:r>
              <a:rPr lang="en-GB" sz="2000" b="1" dirty="0"/>
              <a:t>2026 Winter Olympics &amp; Paralympics -  Italy, Milan/Cortina</a:t>
            </a:r>
          </a:p>
          <a:p>
            <a:r>
              <a:rPr lang="en-GB" sz="2000" dirty="0"/>
              <a:t>2028 Summer Olympics &amp; Paralympics – USA, LA</a:t>
            </a:r>
          </a:p>
        </p:txBody>
      </p:sp>
      <p:sp>
        <p:nvSpPr>
          <p:cNvPr id="3" name="Title 2">
            <a:extLst>
              <a:ext uri="{FF2B5EF4-FFF2-40B4-BE49-F238E27FC236}">
                <a16:creationId xmlns:a16="http://schemas.microsoft.com/office/drawing/2014/main" id="{8B07A7AA-67EC-4FD4-AE93-04BFDE3DA5FA}"/>
              </a:ext>
            </a:extLst>
          </p:cNvPr>
          <p:cNvSpPr>
            <a:spLocks noGrp="1"/>
          </p:cNvSpPr>
          <p:nvPr>
            <p:ph type="title"/>
          </p:nvPr>
        </p:nvSpPr>
        <p:spPr>
          <a:xfrm>
            <a:off x="1260000" y="815926"/>
            <a:ext cx="10440000" cy="689317"/>
          </a:xfrm>
        </p:spPr>
        <p:txBody>
          <a:bodyPr>
            <a:normAutofit fontScale="90000"/>
          </a:bodyPr>
          <a:lstStyle/>
          <a:p>
            <a:r>
              <a:rPr lang="en-GB" dirty="0"/>
              <a:t>UKDSE Major Sports Events Campaign</a:t>
            </a:r>
            <a:br>
              <a:rPr lang="en-GB" dirty="0"/>
            </a:br>
            <a:endParaRPr lang="en-GB" dirty="0"/>
          </a:p>
        </p:txBody>
      </p:sp>
    </p:spTree>
    <p:extLst>
      <p:ext uri="{BB962C8B-B14F-4D97-AF65-F5344CB8AC3E}">
        <p14:creationId xmlns:p14="http://schemas.microsoft.com/office/powerpoint/2010/main" val="423809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657F7-1D34-4A72-A5D1-CD5BC0034E4A}"/>
              </a:ext>
            </a:extLst>
          </p:cNvPr>
          <p:cNvSpPr>
            <a:spLocks noGrp="1"/>
          </p:cNvSpPr>
          <p:nvPr>
            <p:ph type="title"/>
          </p:nvPr>
        </p:nvSpPr>
        <p:spPr/>
        <p:txBody>
          <a:bodyPr/>
          <a:lstStyle/>
          <a:p>
            <a:r>
              <a:rPr lang="en-GB" dirty="0"/>
              <a:t>Totally different subject - Banking</a:t>
            </a:r>
          </a:p>
        </p:txBody>
      </p:sp>
      <p:sp>
        <p:nvSpPr>
          <p:cNvPr id="3" name="Content Placeholder 2">
            <a:extLst>
              <a:ext uri="{FF2B5EF4-FFF2-40B4-BE49-F238E27FC236}">
                <a16:creationId xmlns:a16="http://schemas.microsoft.com/office/drawing/2014/main" id="{4E167CF1-5412-48A3-BBB6-0BEF086C6BCF}"/>
              </a:ext>
            </a:extLst>
          </p:cNvPr>
          <p:cNvSpPr>
            <a:spLocks noGrp="1"/>
          </p:cNvSpPr>
          <p:nvPr>
            <p:ph idx="1"/>
          </p:nvPr>
        </p:nvSpPr>
        <p:spPr/>
        <p:txBody>
          <a:bodyPr/>
          <a:lstStyle/>
          <a:p>
            <a:r>
              <a:rPr lang="en-GB" dirty="0"/>
              <a:t>ADS has become aware of some MAJOR banking problems that are being experienced by many of its (especially SME) Member Companies</a:t>
            </a:r>
          </a:p>
          <a:p>
            <a:r>
              <a:rPr lang="en-GB" dirty="0"/>
              <a:t>Working with DIT, we have been undertaking a survey of our Members to try to ascertain what the scale of the problem is</a:t>
            </a:r>
          </a:p>
          <a:p>
            <a:r>
              <a:rPr lang="en-GB" dirty="0"/>
              <a:t>We have received c.20 “tales of woe” from different companies, and are in the process of compiling a summary report for submission to the DIT</a:t>
            </a:r>
          </a:p>
          <a:p>
            <a:r>
              <a:rPr lang="en-GB" dirty="0"/>
              <a:t>Our feeling is that this is just “the tip of the iceberg”, and many more companies must be similarly suffering similar frustrations</a:t>
            </a:r>
          </a:p>
        </p:txBody>
      </p:sp>
    </p:spTree>
    <p:extLst>
      <p:ext uri="{BB962C8B-B14F-4D97-AF65-F5344CB8AC3E}">
        <p14:creationId xmlns:p14="http://schemas.microsoft.com/office/powerpoint/2010/main" val="1902452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p:txBody>
          <a:bodyPr/>
          <a:lstStyle/>
          <a:p>
            <a:pPr eaLnBrk="1" hangingPunct="1"/>
            <a:r>
              <a:rPr lang="en-US" altLang="en-US"/>
              <a:t>Contact Details</a:t>
            </a:r>
          </a:p>
        </p:txBody>
      </p:sp>
      <p:sp>
        <p:nvSpPr>
          <p:cNvPr id="139267" name="Content Placeholder 2"/>
          <p:cNvSpPr>
            <a:spLocks noGrp="1"/>
          </p:cNvSpPr>
          <p:nvPr>
            <p:ph idx="1"/>
          </p:nvPr>
        </p:nvSpPr>
        <p:spPr/>
        <p:txBody>
          <a:bodyPr>
            <a:normAutofit/>
          </a:bodyPr>
          <a:lstStyle/>
          <a:p>
            <a:pPr algn="ctr" eaLnBrk="1" hangingPunct="1">
              <a:buFont typeface="Arial" pitchFamily="34" charset="0"/>
              <a:buNone/>
            </a:pPr>
            <a:r>
              <a:rPr lang="en-GB" altLang="en-US" sz="4000" dirty="0"/>
              <a:t>Brinley Salzmann</a:t>
            </a:r>
          </a:p>
          <a:p>
            <a:pPr algn="ctr" eaLnBrk="1" hangingPunct="1">
              <a:buFont typeface="Arial" pitchFamily="34" charset="0"/>
              <a:buNone/>
            </a:pPr>
            <a:r>
              <a:rPr lang="en-GB" altLang="en-US" sz="4000" dirty="0"/>
              <a:t>Director – Overseas &amp; Exports, ADS Group Ltd</a:t>
            </a:r>
            <a:endParaRPr lang="en-US" altLang="en-US" sz="4000" dirty="0"/>
          </a:p>
          <a:p>
            <a:pPr algn="ctr" eaLnBrk="1" hangingPunct="1">
              <a:buFont typeface="Arial" pitchFamily="34" charset="0"/>
              <a:buNone/>
            </a:pPr>
            <a:r>
              <a:rPr lang="en-US" altLang="en-US" sz="4000" dirty="0"/>
              <a:t>Tel: 020 7091 7822; Mobile: 07717 173670</a:t>
            </a:r>
          </a:p>
          <a:p>
            <a:pPr algn="ctr" eaLnBrk="1" hangingPunct="1">
              <a:buFont typeface="Arial" pitchFamily="34" charset="0"/>
              <a:buNone/>
            </a:pPr>
            <a:r>
              <a:rPr lang="en-US" altLang="en-US" sz="4000" dirty="0">
                <a:hlinkClick r:id="rId3"/>
              </a:rPr>
              <a:t>Brinley.Salzmann@adsgroup.org.uk</a:t>
            </a:r>
            <a:r>
              <a:rPr lang="en-US" altLang="en-US" sz="4000" dirty="0"/>
              <a:t> </a:t>
            </a:r>
          </a:p>
          <a:p>
            <a:pPr algn="ctr" eaLnBrk="1" hangingPunct="1"/>
            <a:endParaRPr lang="en-US" altLang="en-US" sz="2400" dirty="0"/>
          </a:p>
        </p:txBody>
      </p:sp>
      <p:sp>
        <p:nvSpPr>
          <p:cNvPr id="2" name="Footer Placeholder 1"/>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tint val="75000"/>
                </a:prstClr>
              </a:solidFill>
            </a:endParaRPr>
          </a:p>
        </p:txBody>
      </p:sp>
    </p:spTree>
    <p:extLst>
      <p:ext uri="{BB962C8B-B14F-4D97-AF65-F5344CB8AC3E}">
        <p14:creationId xmlns:p14="http://schemas.microsoft.com/office/powerpoint/2010/main" val="226826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653</Words>
  <Application>Microsoft Office PowerPoint</Application>
  <PresentationFormat>Widescreen</PresentationFormat>
  <Paragraphs>54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SCEG Meeting on Potential EU Opportunities</vt:lpstr>
      <vt:lpstr> My Role at ADS</vt:lpstr>
      <vt:lpstr>"The fundamental problem is that business has gone global, whilst legislation and regulations remain inextricably wedded to the fundamental concept of a sovereign nation state” </vt:lpstr>
      <vt:lpstr>UK Security Companies and the EU Market</vt:lpstr>
      <vt:lpstr>Presentation at ADS’ Security Export Focus Group (SEFG)</vt:lpstr>
      <vt:lpstr>UKDSE Major Sports Events Campaign </vt:lpstr>
      <vt:lpstr>Totally different subject - Banking</vt:lpstr>
      <vt:lpstr>Contact Details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SCEG Meeting on Potential EU Opportunities</dc:title>
  <dc:creator>Brinley Salzmann</dc:creator>
  <cp:lastModifiedBy>Brinley Salzmann</cp:lastModifiedBy>
  <cp:revision>1</cp:revision>
  <dcterms:created xsi:type="dcterms:W3CDTF">2021-03-02T17:52:49Z</dcterms:created>
  <dcterms:modified xsi:type="dcterms:W3CDTF">2021-03-03T09:14:31Z</dcterms:modified>
</cp:coreProperties>
</file>